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72" r:id="rId2"/>
    <p:sldId id="373" r:id="rId3"/>
    <p:sldId id="358" r:id="rId4"/>
    <p:sldId id="321" r:id="rId5"/>
    <p:sldId id="322" r:id="rId6"/>
    <p:sldId id="340" r:id="rId7"/>
    <p:sldId id="258" r:id="rId8"/>
    <p:sldId id="323" r:id="rId9"/>
    <p:sldId id="324" r:id="rId10"/>
    <p:sldId id="328" r:id="rId11"/>
    <p:sldId id="326" r:id="rId12"/>
    <p:sldId id="390" r:id="rId13"/>
    <p:sldId id="327" r:id="rId14"/>
    <p:sldId id="329" r:id="rId15"/>
    <p:sldId id="330" r:id="rId16"/>
    <p:sldId id="375" r:id="rId17"/>
    <p:sldId id="376" r:id="rId18"/>
    <p:sldId id="387" r:id="rId19"/>
    <p:sldId id="377" r:id="rId20"/>
    <p:sldId id="378" r:id="rId21"/>
    <p:sldId id="379" r:id="rId22"/>
    <p:sldId id="380" r:id="rId23"/>
    <p:sldId id="381" r:id="rId24"/>
    <p:sldId id="382" r:id="rId25"/>
    <p:sldId id="383" r:id="rId26"/>
    <p:sldId id="384" r:id="rId27"/>
    <p:sldId id="385" r:id="rId28"/>
    <p:sldId id="386" r:id="rId29"/>
    <p:sldId id="391" r:id="rId30"/>
  </p:sldIdLst>
  <p:sldSz cx="9144000" cy="6858000" type="screen4x3"/>
  <p:notesSz cx="6858000" cy="9144000"/>
  <p:custDataLst>
    <p:tags r:id="rId32"/>
  </p:custDataLst>
  <p:defaultTextStyle>
    <a:defPPr>
      <a:defRPr lang="sr-Latn-RS"/>
    </a:defPPr>
    <a:lvl1pPr algn="l" rtl="0" fontAlgn="base">
      <a:spcBef>
        <a:spcPct val="0"/>
      </a:spcBef>
      <a:spcAft>
        <a:spcPct val="0"/>
      </a:spcAft>
      <a:defRPr sz="1200" b="1" kern="1200">
        <a:solidFill>
          <a:schemeClr val="tx1"/>
        </a:solidFill>
        <a:latin typeface="Arial" pitchFamily="34" charset="0"/>
        <a:ea typeface="+mn-ea"/>
        <a:cs typeface="+mn-cs"/>
      </a:defRPr>
    </a:lvl1pPr>
    <a:lvl2pPr marL="457200" algn="l" rtl="0" fontAlgn="base">
      <a:spcBef>
        <a:spcPct val="0"/>
      </a:spcBef>
      <a:spcAft>
        <a:spcPct val="0"/>
      </a:spcAft>
      <a:defRPr sz="1200" b="1" kern="1200">
        <a:solidFill>
          <a:schemeClr val="tx1"/>
        </a:solidFill>
        <a:latin typeface="Arial" pitchFamily="34" charset="0"/>
        <a:ea typeface="+mn-ea"/>
        <a:cs typeface="+mn-cs"/>
      </a:defRPr>
    </a:lvl2pPr>
    <a:lvl3pPr marL="914400" algn="l" rtl="0" fontAlgn="base">
      <a:spcBef>
        <a:spcPct val="0"/>
      </a:spcBef>
      <a:spcAft>
        <a:spcPct val="0"/>
      </a:spcAft>
      <a:defRPr sz="1200" b="1" kern="1200">
        <a:solidFill>
          <a:schemeClr val="tx1"/>
        </a:solidFill>
        <a:latin typeface="Arial" pitchFamily="34" charset="0"/>
        <a:ea typeface="+mn-ea"/>
        <a:cs typeface="+mn-cs"/>
      </a:defRPr>
    </a:lvl3pPr>
    <a:lvl4pPr marL="1371600" algn="l" rtl="0" fontAlgn="base">
      <a:spcBef>
        <a:spcPct val="0"/>
      </a:spcBef>
      <a:spcAft>
        <a:spcPct val="0"/>
      </a:spcAft>
      <a:defRPr sz="1200" b="1" kern="1200">
        <a:solidFill>
          <a:schemeClr val="tx1"/>
        </a:solidFill>
        <a:latin typeface="Arial" pitchFamily="34" charset="0"/>
        <a:ea typeface="+mn-ea"/>
        <a:cs typeface="+mn-cs"/>
      </a:defRPr>
    </a:lvl4pPr>
    <a:lvl5pPr marL="1828800" algn="l" rtl="0" fontAlgn="base">
      <a:spcBef>
        <a:spcPct val="0"/>
      </a:spcBef>
      <a:spcAft>
        <a:spcPct val="0"/>
      </a:spcAft>
      <a:defRPr sz="1200" b="1" kern="1200">
        <a:solidFill>
          <a:schemeClr val="tx1"/>
        </a:solidFill>
        <a:latin typeface="Arial" pitchFamily="34" charset="0"/>
        <a:ea typeface="+mn-ea"/>
        <a:cs typeface="+mn-cs"/>
      </a:defRPr>
    </a:lvl5pPr>
    <a:lvl6pPr marL="2286000" algn="l" defTabSz="914400" rtl="0" eaLnBrk="1" latinLnBrk="0" hangingPunct="1">
      <a:defRPr sz="1200" b="1" kern="1200">
        <a:solidFill>
          <a:schemeClr val="tx1"/>
        </a:solidFill>
        <a:latin typeface="Arial" pitchFamily="34" charset="0"/>
        <a:ea typeface="+mn-ea"/>
        <a:cs typeface="+mn-cs"/>
      </a:defRPr>
    </a:lvl6pPr>
    <a:lvl7pPr marL="2743200" algn="l" defTabSz="914400" rtl="0" eaLnBrk="1" latinLnBrk="0" hangingPunct="1">
      <a:defRPr sz="1200" b="1" kern="1200">
        <a:solidFill>
          <a:schemeClr val="tx1"/>
        </a:solidFill>
        <a:latin typeface="Arial" pitchFamily="34" charset="0"/>
        <a:ea typeface="+mn-ea"/>
        <a:cs typeface="+mn-cs"/>
      </a:defRPr>
    </a:lvl7pPr>
    <a:lvl8pPr marL="3200400" algn="l" defTabSz="914400" rtl="0" eaLnBrk="1" latinLnBrk="0" hangingPunct="1">
      <a:defRPr sz="1200" b="1" kern="1200">
        <a:solidFill>
          <a:schemeClr val="tx1"/>
        </a:solidFill>
        <a:latin typeface="Arial" pitchFamily="34" charset="0"/>
        <a:ea typeface="+mn-ea"/>
        <a:cs typeface="+mn-cs"/>
      </a:defRPr>
    </a:lvl8pPr>
    <a:lvl9pPr marL="3657600" algn="l" defTabSz="914400" rtl="0" eaLnBrk="1" latinLnBrk="0" hangingPunct="1">
      <a:defRPr sz="1200" b="1"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Untitled Section" id="{2F7EF598-3C4F-44D7-91B8-2AC4A50E57F1}">
          <p14:sldIdLst>
            <p14:sldId id="372"/>
            <p14:sldId id="373"/>
            <p14:sldId id="358"/>
            <p14:sldId id="321"/>
            <p14:sldId id="322"/>
            <p14:sldId id="340"/>
            <p14:sldId id="258"/>
            <p14:sldId id="323"/>
            <p14:sldId id="324"/>
            <p14:sldId id="328"/>
            <p14:sldId id="326"/>
            <p14:sldId id="390"/>
            <p14:sldId id="327"/>
            <p14:sldId id="329"/>
            <p14:sldId id="330"/>
            <p14:sldId id="375"/>
            <p14:sldId id="376"/>
            <p14:sldId id="387"/>
            <p14:sldId id="377"/>
            <p14:sldId id="378"/>
            <p14:sldId id="379"/>
            <p14:sldId id="380"/>
            <p14:sldId id="381"/>
            <p14:sldId id="382"/>
            <p14:sldId id="383"/>
            <p14:sldId id="384"/>
            <p14:sldId id="385"/>
            <p14:sldId id="386"/>
            <p14:sldId id="3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an Filipovic" initials="GF" lastIdx="1" clrIdx="0">
    <p:extLst>
      <p:ext uri="{19B8F6BF-5375-455C-9EA6-DF929625EA0E}">
        <p15:presenceInfo xmlns:p15="http://schemas.microsoft.com/office/powerpoint/2012/main" userId="2e0c507472f58e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CC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48" autoAdjust="0"/>
    <p:restoredTop sz="92621" autoAdjust="0"/>
  </p:normalViewPr>
  <p:slideViewPr>
    <p:cSldViewPr>
      <p:cViewPr varScale="1">
        <p:scale>
          <a:sx n="58" d="100"/>
          <a:sy n="58" d="100"/>
        </p:scale>
        <p:origin x="58" y="6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4317A-FF69-4D64-AB61-1F2AB598BD40}" type="datetimeFigureOut">
              <a:rPr lang="en-US" smtClean="0"/>
              <a:t>10/21/2021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AA586-D146-43FE-9C80-0C6722A6A144}" type="slidenum">
              <a:rPr lang="en-US" smtClean="0"/>
              <a:t>‹#›</a:t>
            </a:fld>
            <a:endParaRPr lang="en-US"/>
          </a:p>
        </p:txBody>
      </p:sp>
    </p:spTree>
    <p:extLst>
      <p:ext uri="{BB962C8B-B14F-4D97-AF65-F5344CB8AC3E}">
        <p14:creationId xmlns:p14="http://schemas.microsoft.com/office/powerpoint/2010/main" val="296912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0AA586-D146-43FE-9C80-0C6722A6A144}" type="slidenum">
              <a:rPr lang="en-US" smtClean="0"/>
              <a:t>3</a:t>
            </a:fld>
            <a:endParaRPr lang="en-US"/>
          </a:p>
        </p:txBody>
      </p:sp>
    </p:spTree>
    <p:extLst>
      <p:ext uri="{BB962C8B-B14F-4D97-AF65-F5344CB8AC3E}">
        <p14:creationId xmlns:p14="http://schemas.microsoft.com/office/powerpoint/2010/main" val="146332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0AA586-D146-43FE-9C80-0C6722A6A144}" type="slidenum">
              <a:rPr lang="en-US" smtClean="0"/>
              <a:t>4</a:t>
            </a:fld>
            <a:endParaRPr lang="en-US"/>
          </a:p>
        </p:txBody>
      </p:sp>
    </p:spTree>
    <p:extLst>
      <p:ext uri="{BB962C8B-B14F-4D97-AF65-F5344CB8AC3E}">
        <p14:creationId xmlns:p14="http://schemas.microsoft.com/office/powerpoint/2010/main" val="3971048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0AA586-D146-43FE-9C80-0C6722A6A144}" type="slidenum">
              <a:rPr lang="en-US" smtClean="0"/>
              <a:t>28</a:t>
            </a:fld>
            <a:endParaRPr lang="en-US"/>
          </a:p>
        </p:txBody>
      </p:sp>
    </p:spTree>
    <p:extLst>
      <p:ext uri="{BB962C8B-B14F-4D97-AF65-F5344CB8AC3E}">
        <p14:creationId xmlns:p14="http://schemas.microsoft.com/office/powerpoint/2010/main" val="891627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0AA586-D146-43FE-9C80-0C6722A6A144}" type="slidenum">
              <a:rPr lang="en-US" smtClean="0"/>
              <a:t>29</a:t>
            </a:fld>
            <a:endParaRPr lang="en-US"/>
          </a:p>
        </p:txBody>
      </p:sp>
    </p:spTree>
    <p:extLst>
      <p:ext uri="{BB962C8B-B14F-4D97-AF65-F5344CB8AC3E}">
        <p14:creationId xmlns:p14="http://schemas.microsoft.com/office/powerpoint/2010/main" val="3884336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x-non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x-none"/>
          </a:p>
        </p:txBody>
      </p:sp>
      <p:sp>
        <p:nvSpPr>
          <p:cNvPr id="4" name="Date Placeholder 3"/>
          <p:cNvSpPr>
            <a:spLocks noGrp="1"/>
          </p:cNvSpPr>
          <p:nvPr>
            <p:ph type="dt" sz="half" idx="10"/>
          </p:nvPr>
        </p:nvSpPr>
        <p:spPr/>
        <p:txBody>
          <a:bodyPr/>
          <a:lstStyle>
            <a:lvl1pPr>
              <a:defRPr/>
            </a:lvl1pPr>
          </a:lstStyle>
          <a:p>
            <a:pPr>
              <a:defRPr/>
            </a:pPr>
            <a:fld id="{40E9F265-9EC2-4995-ABDA-954AFBA42676}" type="datetimeFigureOut">
              <a:rPr lang="x-none"/>
              <a:pPr>
                <a:defRPr/>
              </a:pPr>
              <a:t>10/21/2021</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2F83FC17-8203-4427-86B0-2898BDC5E22A}" type="slidenum">
              <a:rPr lang="x-none"/>
              <a:pPr>
                <a:defRPr/>
              </a:pPr>
              <a:t>‹#›</a:t>
            </a:fld>
            <a:endParaRPr lang="x-none"/>
          </a:p>
        </p:txBody>
      </p:sp>
    </p:spTree>
    <p:extLst>
      <p:ext uri="{BB962C8B-B14F-4D97-AF65-F5344CB8AC3E}">
        <p14:creationId xmlns:p14="http://schemas.microsoft.com/office/powerpoint/2010/main" val="42973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p:txBody>
          <a:bodyPr/>
          <a:lstStyle>
            <a:lvl1pPr>
              <a:defRPr/>
            </a:lvl1pPr>
          </a:lstStyle>
          <a:p>
            <a:pPr>
              <a:defRPr/>
            </a:pPr>
            <a:fld id="{4C254A05-FA62-46D4-8148-0EC953AEFC01}" type="datetimeFigureOut">
              <a:rPr lang="x-none"/>
              <a:pPr>
                <a:defRPr/>
              </a:pPr>
              <a:t>10/21/2021</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1AC6D13A-8C55-453C-ABAE-DB3BF82BC5A9}" type="slidenum">
              <a:rPr lang="x-none"/>
              <a:pPr>
                <a:defRPr/>
              </a:pPr>
              <a:t>‹#›</a:t>
            </a:fld>
            <a:endParaRPr lang="x-none"/>
          </a:p>
        </p:txBody>
      </p:sp>
    </p:spTree>
    <p:extLst>
      <p:ext uri="{BB962C8B-B14F-4D97-AF65-F5344CB8AC3E}">
        <p14:creationId xmlns:p14="http://schemas.microsoft.com/office/powerpoint/2010/main" val="1204013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x-non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p:txBody>
          <a:bodyPr/>
          <a:lstStyle>
            <a:lvl1pPr>
              <a:defRPr/>
            </a:lvl1pPr>
          </a:lstStyle>
          <a:p>
            <a:pPr>
              <a:defRPr/>
            </a:pPr>
            <a:fld id="{34ED893C-6CA3-43F2-9608-CEC0A3FA5AF9}" type="datetimeFigureOut">
              <a:rPr lang="x-none"/>
              <a:pPr>
                <a:defRPr/>
              </a:pPr>
              <a:t>10/21/2021</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F18A4975-99F9-4D16-8396-452C467EE3FD}" type="slidenum">
              <a:rPr lang="x-none"/>
              <a:pPr>
                <a:defRPr/>
              </a:pPr>
              <a:t>‹#›</a:t>
            </a:fld>
            <a:endParaRPr lang="x-none"/>
          </a:p>
        </p:txBody>
      </p:sp>
    </p:spTree>
    <p:extLst>
      <p:ext uri="{BB962C8B-B14F-4D97-AF65-F5344CB8AC3E}">
        <p14:creationId xmlns:p14="http://schemas.microsoft.com/office/powerpoint/2010/main" val="3047009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3" name="Date Placeholder 2"/>
          <p:cNvSpPr>
            <a:spLocks noGrp="1"/>
          </p:cNvSpPr>
          <p:nvPr>
            <p:ph type="dt" sz="half" idx="10"/>
          </p:nvPr>
        </p:nvSpPr>
        <p:spPr>
          <a:xfrm>
            <a:off x="457200" y="6356350"/>
            <a:ext cx="2133600" cy="365125"/>
          </a:xfrm>
        </p:spPr>
        <p:txBody>
          <a:bodyPr/>
          <a:lstStyle>
            <a:lvl1pPr>
              <a:defRPr/>
            </a:lvl1pPr>
          </a:lstStyle>
          <a:p>
            <a:pPr>
              <a:defRPr/>
            </a:pPr>
            <a:fld id="{745A18B8-B53B-4EF1-A8BC-AE1A6031BD34}" type="datetimeFigureOut">
              <a:rPr lang="x-none"/>
              <a:pPr>
                <a:defRPr/>
              </a:pPr>
              <a:t>10/21/2021</a:t>
            </a:fld>
            <a:endParaRPr lang="x-none"/>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pPr>
              <a:defRPr/>
            </a:pPr>
            <a:endParaRPr lang="x-none"/>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pPr>
              <a:defRPr/>
            </a:pPr>
            <a:fld id="{33CE75D3-FB73-4222-9293-37B5F91EF188}" type="slidenum">
              <a:rPr lang="x-none"/>
              <a:pPr>
                <a:defRPr/>
              </a:pPr>
              <a:t>‹#›</a:t>
            </a:fld>
            <a:endParaRPr lang="x-none"/>
          </a:p>
        </p:txBody>
      </p:sp>
    </p:spTree>
    <p:extLst>
      <p:ext uri="{BB962C8B-B14F-4D97-AF65-F5344CB8AC3E}">
        <p14:creationId xmlns:p14="http://schemas.microsoft.com/office/powerpoint/2010/main" val="260040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sr-Latn-RS"/>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a:xfrm>
            <a:off x="457200" y="6356350"/>
            <a:ext cx="2133600" cy="365125"/>
          </a:xfrm>
        </p:spPr>
        <p:txBody>
          <a:bodyPr/>
          <a:lstStyle>
            <a:lvl1pPr>
              <a:defRPr/>
            </a:lvl1pPr>
          </a:lstStyle>
          <a:p>
            <a:pPr>
              <a:defRPr/>
            </a:pPr>
            <a:fld id="{36577189-9162-4CF6-9908-D607387080E1}" type="datetimeFigureOut">
              <a:rPr lang="x-none"/>
              <a:pPr>
                <a:defRPr/>
              </a:pPr>
              <a:t>10/21/2021</a:t>
            </a:fld>
            <a:endParaRPr lang="x-none"/>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pPr>
              <a:defRPr/>
            </a:pPr>
            <a:endParaRPr lang="x-none"/>
          </a:p>
        </p:txBody>
      </p:sp>
      <p:sp>
        <p:nvSpPr>
          <p:cNvPr id="9" name="Slide Number Placeholder 8"/>
          <p:cNvSpPr>
            <a:spLocks noGrp="1"/>
          </p:cNvSpPr>
          <p:nvPr>
            <p:ph type="sldNum" sz="quarter" idx="12"/>
          </p:nvPr>
        </p:nvSpPr>
        <p:spPr>
          <a:xfrm>
            <a:off x="6553200" y="6356350"/>
            <a:ext cx="2133600" cy="365125"/>
          </a:xfrm>
        </p:spPr>
        <p:txBody>
          <a:bodyPr/>
          <a:lstStyle>
            <a:lvl1pPr>
              <a:defRPr/>
            </a:lvl1pPr>
          </a:lstStyle>
          <a:p>
            <a:pPr>
              <a:defRPr/>
            </a:pPr>
            <a:fld id="{5C748CD9-C8B8-4597-BD17-A59676DBB584}" type="slidenum">
              <a:rPr lang="x-none"/>
              <a:pPr>
                <a:defRPr/>
              </a:pPr>
              <a:t>‹#›</a:t>
            </a:fld>
            <a:endParaRPr lang="x-none"/>
          </a:p>
        </p:txBody>
      </p:sp>
    </p:spTree>
    <p:extLst>
      <p:ext uri="{BB962C8B-B14F-4D97-AF65-F5344CB8AC3E}">
        <p14:creationId xmlns:p14="http://schemas.microsoft.com/office/powerpoint/2010/main" val="45535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p:cNvSpPr>
            <a:spLocks noGrp="1"/>
          </p:cNvSpPr>
          <p:nvPr>
            <p:ph type="dt" sz="half" idx="10"/>
          </p:nvPr>
        </p:nvSpPr>
        <p:spPr/>
        <p:txBody>
          <a:bodyPr/>
          <a:lstStyle>
            <a:lvl1pPr>
              <a:defRPr/>
            </a:lvl1pPr>
          </a:lstStyle>
          <a:p>
            <a:pPr>
              <a:defRPr/>
            </a:pPr>
            <a:fld id="{C965E4A1-39B7-4BD4-8D5F-86C46A8750F3}" type="datetimeFigureOut">
              <a:rPr lang="x-none"/>
              <a:pPr>
                <a:defRPr/>
              </a:pPr>
              <a:t>10/21/2021</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3ADA7360-D032-4599-BEE9-CD48D345066E}" type="slidenum">
              <a:rPr lang="x-none"/>
              <a:pPr>
                <a:defRPr/>
              </a:pPr>
              <a:t>‹#›</a:t>
            </a:fld>
            <a:endParaRPr lang="x-none"/>
          </a:p>
        </p:txBody>
      </p:sp>
    </p:spTree>
    <p:extLst>
      <p:ext uri="{BB962C8B-B14F-4D97-AF65-F5344CB8AC3E}">
        <p14:creationId xmlns:p14="http://schemas.microsoft.com/office/powerpoint/2010/main" val="692262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x-non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E7CCCA0-CEB5-4BF0-BE5D-CB9B0DF77C91}" type="datetimeFigureOut">
              <a:rPr lang="x-none"/>
              <a:pPr>
                <a:defRPr/>
              </a:pPr>
              <a:t>10/21/2021</a:t>
            </a:fld>
            <a:endParaRPr lang="x-none"/>
          </a:p>
        </p:txBody>
      </p:sp>
      <p:sp>
        <p:nvSpPr>
          <p:cNvPr id="5" name="Footer Placeholder 4"/>
          <p:cNvSpPr>
            <a:spLocks noGrp="1"/>
          </p:cNvSpPr>
          <p:nvPr>
            <p:ph type="ftr" sz="quarter" idx="11"/>
          </p:nvPr>
        </p:nvSpPr>
        <p:spPr/>
        <p:txBody>
          <a:bodyPr/>
          <a:lstStyle>
            <a:lvl1pPr>
              <a:defRPr/>
            </a:lvl1pPr>
          </a:lstStyle>
          <a:p>
            <a:pPr>
              <a:defRPr/>
            </a:pPr>
            <a:endParaRPr lang="x-none"/>
          </a:p>
        </p:txBody>
      </p:sp>
      <p:sp>
        <p:nvSpPr>
          <p:cNvPr id="6" name="Slide Number Placeholder 5"/>
          <p:cNvSpPr>
            <a:spLocks noGrp="1"/>
          </p:cNvSpPr>
          <p:nvPr>
            <p:ph type="sldNum" sz="quarter" idx="12"/>
          </p:nvPr>
        </p:nvSpPr>
        <p:spPr/>
        <p:txBody>
          <a:bodyPr/>
          <a:lstStyle>
            <a:lvl1pPr>
              <a:defRPr/>
            </a:lvl1pPr>
          </a:lstStyle>
          <a:p>
            <a:pPr>
              <a:defRPr/>
            </a:pPr>
            <a:fld id="{F9378110-05F0-4714-BF8B-A2ADB64FD621}" type="slidenum">
              <a:rPr lang="x-none"/>
              <a:pPr>
                <a:defRPr/>
              </a:pPr>
              <a:t>‹#›</a:t>
            </a:fld>
            <a:endParaRPr lang="x-none"/>
          </a:p>
        </p:txBody>
      </p:sp>
    </p:spTree>
    <p:extLst>
      <p:ext uri="{BB962C8B-B14F-4D97-AF65-F5344CB8AC3E}">
        <p14:creationId xmlns:p14="http://schemas.microsoft.com/office/powerpoint/2010/main" val="353687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3"/>
          <p:cNvSpPr>
            <a:spLocks noGrp="1"/>
          </p:cNvSpPr>
          <p:nvPr>
            <p:ph type="dt" sz="half" idx="10"/>
          </p:nvPr>
        </p:nvSpPr>
        <p:spPr/>
        <p:txBody>
          <a:bodyPr/>
          <a:lstStyle>
            <a:lvl1pPr>
              <a:defRPr/>
            </a:lvl1pPr>
          </a:lstStyle>
          <a:p>
            <a:pPr>
              <a:defRPr/>
            </a:pPr>
            <a:fld id="{8102EB20-0756-4499-A7DD-2C07554B29A1}" type="datetimeFigureOut">
              <a:rPr lang="x-none"/>
              <a:pPr>
                <a:defRPr/>
              </a:pPr>
              <a:t>10/21/2021</a:t>
            </a:fld>
            <a:endParaRPr lang="x-none"/>
          </a:p>
        </p:txBody>
      </p:sp>
      <p:sp>
        <p:nvSpPr>
          <p:cNvPr id="6" name="Footer Placeholder 4"/>
          <p:cNvSpPr>
            <a:spLocks noGrp="1"/>
          </p:cNvSpPr>
          <p:nvPr>
            <p:ph type="ftr" sz="quarter" idx="11"/>
          </p:nvPr>
        </p:nvSpPr>
        <p:spPr/>
        <p:txBody>
          <a:bodyPr/>
          <a:lstStyle>
            <a:lvl1pPr>
              <a:defRPr/>
            </a:lvl1pPr>
          </a:lstStyle>
          <a:p>
            <a:pPr>
              <a:defRPr/>
            </a:pPr>
            <a:endParaRPr lang="x-none"/>
          </a:p>
        </p:txBody>
      </p:sp>
      <p:sp>
        <p:nvSpPr>
          <p:cNvPr id="7" name="Slide Number Placeholder 5"/>
          <p:cNvSpPr>
            <a:spLocks noGrp="1"/>
          </p:cNvSpPr>
          <p:nvPr>
            <p:ph type="sldNum" sz="quarter" idx="12"/>
          </p:nvPr>
        </p:nvSpPr>
        <p:spPr/>
        <p:txBody>
          <a:bodyPr/>
          <a:lstStyle>
            <a:lvl1pPr>
              <a:defRPr/>
            </a:lvl1pPr>
          </a:lstStyle>
          <a:p>
            <a:pPr>
              <a:defRPr/>
            </a:pPr>
            <a:fld id="{64CCB51C-A22B-4548-8A62-B44C6FD97801}" type="slidenum">
              <a:rPr lang="x-none"/>
              <a:pPr>
                <a:defRPr/>
              </a:pPr>
              <a:t>‹#›</a:t>
            </a:fld>
            <a:endParaRPr lang="x-none"/>
          </a:p>
        </p:txBody>
      </p:sp>
    </p:spTree>
    <p:extLst>
      <p:ext uri="{BB962C8B-B14F-4D97-AF65-F5344CB8AC3E}">
        <p14:creationId xmlns:p14="http://schemas.microsoft.com/office/powerpoint/2010/main" val="388433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x-non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3"/>
          <p:cNvSpPr>
            <a:spLocks noGrp="1"/>
          </p:cNvSpPr>
          <p:nvPr>
            <p:ph type="dt" sz="half" idx="10"/>
          </p:nvPr>
        </p:nvSpPr>
        <p:spPr/>
        <p:txBody>
          <a:bodyPr/>
          <a:lstStyle>
            <a:lvl1pPr>
              <a:defRPr/>
            </a:lvl1pPr>
          </a:lstStyle>
          <a:p>
            <a:pPr>
              <a:defRPr/>
            </a:pPr>
            <a:fld id="{CB454D16-A399-46D6-B2C7-43A2458B5376}" type="datetimeFigureOut">
              <a:rPr lang="x-none"/>
              <a:pPr>
                <a:defRPr/>
              </a:pPr>
              <a:t>10/21/2021</a:t>
            </a:fld>
            <a:endParaRPr lang="x-none"/>
          </a:p>
        </p:txBody>
      </p:sp>
      <p:sp>
        <p:nvSpPr>
          <p:cNvPr id="8" name="Footer Placeholder 4"/>
          <p:cNvSpPr>
            <a:spLocks noGrp="1"/>
          </p:cNvSpPr>
          <p:nvPr>
            <p:ph type="ftr" sz="quarter" idx="11"/>
          </p:nvPr>
        </p:nvSpPr>
        <p:spPr/>
        <p:txBody>
          <a:bodyPr/>
          <a:lstStyle>
            <a:lvl1pPr>
              <a:defRPr/>
            </a:lvl1pPr>
          </a:lstStyle>
          <a:p>
            <a:pPr>
              <a:defRPr/>
            </a:pPr>
            <a:endParaRPr lang="x-none"/>
          </a:p>
        </p:txBody>
      </p:sp>
      <p:sp>
        <p:nvSpPr>
          <p:cNvPr id="9" name="Slide Number Placeholder 5"/>
          <p:cNvSpPr>
            <a:spLocks noGrp="1"/>
          </p:cNvSpPr>
          <p:nvPr>
            <p:ph type="sldNum" sz="quarter" idx="12"/>
          </p:nvPr>
        </p:nvSpPr>
        <p:spPr/>
        <p:txBody>
          <a:bodyPr/>
          <a:lstStyle>
            <a:lvl1pPr>
              <a:defRPr/>
            </a:lvl1pPr>
          </a:lstStyle>
          <a:p>
            <a:pPr>
              <a:defRPr/>
            </a:pPr>
            <a:fld id="{3B191932-1DC2-48DC-9B7B-9892D21592BD}" type="slidenum">
              <a:rPr lang="x-none"/>
              <a:pPr>
                <a:defRPr/>
              </a:pPr>
              <a:t>‹#›</a:t>
            </a:fld>
            <a:endParaRPr lang="x-none"/>
          </a:p>
        </p:txBody>
      </p:sp>
    </p:spTree>
    <p:extLst>
      <p:ext uri="{BB962C8B-B14F-4D97-AF65-F5344CB8AC3E}">
        <p14:creationId xmlns:p14="http://schemas.microsoft.com/office/powerpoint/2010/main" val="305428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Date Placeholder 3"/>
          <p:cNvSpPr>
            <a:spLocks noGrp="1"/>
          </p:cNvSpPr>
          <p:nvPr>
            <p:ph type="dt" sz="half" idx="10"/>
          </p:nvPr>
        </p:nvSpPr>
        <p:spPr/>
        <p:txBody>
          <a:bodyPr/>
          <a:lstStyle>
            <a:lvl1pPr>
              <a:defRPr/>
            </a:lvl1pPr>
          </a:lstStyle>
          <a:p>
            <a:pPr>
              <a:defRPr/>
            </a:pPr>
            <a:fld id="{06154E90-5C88-48B7-8E4A-F33693DB9C2C}" type="datetimeFigureOut">
              <a:rPr lang="x-none"/>
              <a:pPr>
                <a:defRPr/>
              </a:pPr>
              <a:t>10/21/2021</a:t>
            </a:fld>
            <a:endParaRPr lang="x-none"/>
          </a:p>
        </p:txBody>
      </p:sp>
      <p:sp>
        <p:nvSpPr>
          <p:cNvPr id="4" name="Footer Placeholder 4"/>
          <p:cNvSpPr>
            <a:spLocks noGrp="1"/>
          </p:cNvSpPr>
          <p:nvPr>
            <p:ph type="ftr" sz="quarter" idx="11"/>
          </p:nvPr>
        </p:nvSpPr>
        <p:spPr/>
        <p:txBody>
          <a:bodyPr/>
          <a:lstStyle>
            <a:lvl1pPr>
              <a:defRPr/>
            </a:lvl1pPr>
          </a:lstStyle>
          <a:p>
            <a:pPr>
              <a:defRPr/>
            </a:pPr>
            <a:endParaRPr lang="x-none"/>
          </a:p>
        </p:txBody>
      </p:sp>
      <p:sp>
        <p:nvSpPr>
          <p:cNvPr id="5" name="Slide Number Placeholder 5"/>
          <p:cNvSpPr>
            <a:spLocks noGrp="1"/>
          </p:cNvSpPr>
          <p:nvPr>
            <p:ph type="sldNum" sz="quarter" idx="12"/>
          </p:nvPr>
        </p:nvSpPr>
        <p:spPr/>
        <p:txBody>
          <a:bodyPr/>
          <a:lstStyle>
            <a:lvl1pPr>
              <a:defRPr/>
            </a:lvl1pPr>
          </a:lstStyle>
          <a:p>
            <a:pPr>
              <a:defRPr/>
            </a:pPr>
            <a:fld id="{1DBDEFAC-ECFD-4464-8ABE-1FF5C2C14423}" type="slidenum">
              <a:rPr lang="x-none"/>
              <a:pPr>
                <a:defRPr/>
              </a:pPr>
              <a:t>‹#›</a:t>
            </a:fld>
            <a:endParaRPr lang="x-none"/>
          </a:p>
        </p:txBody>
      </p:sp>
    </p:spTree>
    <p:extLst>
      <p:ext uri="{BB962C8B-B14F-4D97-AF65-F5344CB8AC3E}">
        <p14:creationId xmlns:p14="http://schemas.microsoft.com/office/powerpoint/2010/main" val="2741097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210CCD-8D4D-4514-AC6E-10DBD218F0A9}" type="datetimeFigureOut">
              <a:rPr lang="x-none"/>
              <a:pPr>
                <a:defRPr/>
              </a:pPr>
              <a:t>10/21/2021</a:t>
            </a:fld>
            <a:endParaRPr lang="x-none"/>
          </a:p>
        </p:txBody>
      </p:sp>
      <p:sp>
        <p:nvSpPr>
          <p:cNvPr id="3" name="Footer Placeholder 4"/>
          <p:cNvSpPr>
            <a:spLocks noGrp="1"/>
          </p:cNvSpPr>
          <p:nvPr>
            <p:ph type="ftr" sz="quarter" idx="11"/>
          </p:nvPr>
        </p:nvSpPr>
        <p:spPr/>
        <p:txBody>
          <a:bodyPr/>
          <a:lstStyle>
            <a:lvl1pPr>
              <a:defRPr/>
            </a:lvl1pPr>
          </a:lstStyle>
          <a:p>
            <a:pPr>
              <a:defRPr/>
            </a:pPr>
            <a:endParaRPr lang="x-none"/>
          </a:p>
        </p:txBody>
      </p:sp>
      <p:sp>
        <p:nvSpPr>
          <p:cNvPr id="4" name="Slide Number Placeholder 5"/>
          <p:cNvSpPr>
            <a:spLocks noGrp="1"/>
          </p:cNvSpPr>
          <p:nvPr>
            <p:ph type="sldNum" sz="quarter" idx="12"/>
          </p:nvPr>
        </p:nvSpPr>
        <p:spPr/>
        <p:txBody>
          <a:bodyPr/>
          <a:lstStyle>
            <a:lvl1pPr>
              <a:defRPr/>
            </a:lvl1pPr>
          </a:lstStyle>
          <a:p>
            <a:pPr>
              <a:defRPr/>
            </a:pPr>
            <a:fld id="{2B0D1348-381A-4E0D-B7B3-8BDA89012CA7}" type="slidenum">
              <a:rPr lang="x-none"/>
              <a:pPr>
                <a:defRPr/>
              </a:pPr>
              <a:t>‹#›</a:t>
            </a:fld>
            <a:endParaRPr lang="x-none"/>
          </a:p>
        </p:txBody>
      </p:sp>
    </p:spTree>
    <p:extLst>
      <p:ext uri="{BB962C8B-B14F-4D97-AF65-F5344CB8AC3E}">
        <p14:creationId xmlns:p14="http://schemas.microsoft.com/office/powerpoint/2010/main" val="301880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x-non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69587C5-77EB-46B8-AD55-E928662DEA5A}" type="datetimeFigureOut">
              <a:rPr lang="x-none"/>
              <a:pPr>
                <a:defRPr/>
              </a:pPr>
              <a:t>10/21/2021</a:t>
            </a:fld>
            <a:endParaRPr lang="x-none"/>
          </a:p>
        </p:txBody>
      </p:sp>
      <p:sp>
        <p:nvSpPr>
          <p:cNvPr id="6" name="Footer Placeholder 4"/>
          <p:cNvSpPr>
            <a:spLocks noGrp="1"/>
          </p:cNvSpPr>
          <p:nvPr>
            <p:ph type="ftr" sz="quarter" idx="11"/>
          </p:nvPr>
        </p:nvSpPr>
        <p:spPr/>
        <p:txBody>
          <a:bodyPr/>
          <a:lstStyle>
            <a:lvl1pPr>
              <a:defRPr/>
            </a:lvl1pPr>
          </a:lstStyle>
          <a:p>
            <a:pPr>
              <a:defRPr/>
            </a:pPr>
            <a:endParaRPr lang="x-none"/>
          </a:p>
        </p:txBody>
      </p:sp>
      <p:sp>
        <p:nvSpPr>
          <p:cNvPr id="7" name="Slide Number Placeholder 5"/>
          <p:cNvSpPr>
            <a:spLocks noGrp="1"/>
          </p:cNvSpPr>
          <p:nvPr>
            <p:ph type="sldNum" sz="quarter" idx="12"/>
          </p:nvPr>
        </p:nvSpPr>
        <p:spPr/>
        <p:txBody>
          <a:bodyPr/>
          <a:lstStyle>
            <a:lvl1pPr>
              <a:defRPr/>
            </a:lvl1pPr>
          </a:lstStyle>
          <a:p>
            <a:pPr>
              <a:defRPr/>
            </a:pPr>
            <a:fld id="{13BBEA2F-EE2D-435A-87A7-5CAF7AA63D42}" type="slidenum">
              <a:rPr lang="x-none"/>
              <a:pPr>
                <a:defRPr/>
              </a:pPr>
              <a:t>‹#›</a:t>
            </a:fld>
            <a:endParaRPr lang="x-none"/>
          </a:p>
        </p:txBody>
      </p:sp>
    </p:spTree>
    <p:extLst>
      <p:ext uri="{BB962C8B-B14F-4D97-AF65-F5344CB8AC3E}">
        <p14:creationId xmlns:p14="http://schemas.microsoft.com/office/powerpoint/2010/main" val="1849475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x-non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C72367-98AC-467A-A10A-36E40F51DC4A}" type="datetimeFigureOut">
              <a:rPr lang="x-none"/>
              <a:pPr>
                <a:defRPr/>
              </a:pPr>
              <a:t>10/21/2021</a:t>
            </a:fld>
            <a:endParaRPr lang="x-none"/>
          </a:p>
        </p:txBody>
      </p:sp>
      <p:sp>
        <p:nvSpPr>
          <p:cNvPr id="6" name="Footer Placeholder 4"/>
          <p:cNvSpPr>
            <a:spLocks noGrp="1"/>
          </p:cNvSpPr>
          <p:nvPr>
            <p:ph type="ftr" sz="quarter" idx="11"/>
          </p:nvPr>
        </p:nvSpPr>
        <p:spPr/>
        <p:txBody>
          <a:bodyPr/>
          <a:lstStyle>
            <a:lvl1pPr>
              <a:defRPr/>
            </a:lvl1pPr>
          </a:lstStyle>
          <a:p>
            <a:pPr>
              <a:defRPr/>
            </a:pPr>
            <a:endParaRPr lang="x-none"/>
          </a:p>
        </p:txBody>
      </p:sp>
      <p:sp>
        <p:nvSpPr>
          <p:cNvPr id="7" name="Slide Number Placeholder 5"/>
          <p:cNvSpPr>
            <a:spLocks noGrp="1"/>
          </p:cNvSpPr>
          <p:nvPr>
            <p:ph type="sldNum" sz="quarter" idx="12"/>
          </p:nvPr>
        </p:nvSpPr>
        <p:spPr/>
        <p:txBody>
          <a:bodyPr/>
          <a:lstStyle>
            <a:lvl1pPr>
              <a:defRPr/>
            </a:lvl1pPr>
          </a:lstStyle>
          <a:p>
            <a:pPr>
              <a:defRPr/>
            </a:pPr>
            <a:fld id="{24B762E7-3DC1-49EB-AA03-83C18B440418}" type="slidenum">
              <a:rPr lang="x-none"/>
              <a:pPr>
                <a:defRPr/>
              </a:pPr>
              <a:t>‹#›</a:t>
            </a:fld>
            <a:endParaRPr lang="x-none"/>
          </a:p>
        </p:txBody>
      </p:sp>
    </p:spTree>
    <p:extLst>
      <p:ext uri="{BB962C8B-B14F-4D97-AF65-F5344CB8AC3E}">
        <p14:creationId xmlns:p14="http://schemas.microsoft.com/office/powerpoint/2010/main" val="3738272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smtClean="0">
                <a:solidFill>
                  <a:schemeClr val="tx1">
                    <a:tint val="75000"/>
                  </a:schemeClr>
                </a:solidFill>
                <a:latin typeface="+mn-lt"/>
              </a:defRPr>
            </a:lvl1pPr>
          </a:lstStyle>
          <a:p>
            <a:pPr>
              <a:defRPr/>
            </a:pPr>
            <a:fld id="{685E7C29-9968-472C-947E-F9FA9C5A8EA4}" type="datetimeFigureOut">
              <a:rPr lang="x-none"/>
              <a:pPr>
                <a:defRPr/>
              </a:pPr>
              <a:t>10/21/2021</a:t>
            </a:fld>
            <a:endParaRPr lang="x-non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x-non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chemeClr val="tx1">
                    <a:tint val="75000"/>
                  </a:schemeClr>
                </a:solidFill>
                <a:latin typeface="+mn-lt"/>
              </a:defRPr>
            </a:lvl1pPr>
          </a:lstStyle>
          <a:p>
            <a:pPr>
              <a:defRPr/>
            </a:pPr>
            <a:fld id="{6D375DB9-983F-4A70-BDC0-05B42F8F8DAD}" type="slidenum">
              <a:rPr lang="x-none"/>
              <a:pPr>
                <a:defRPr/>
              </a:pPr>
              <a:t>‹#›</a:t>
            </a:fld>
            <a:endParaRPr 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jubinko.kevac@gmail.com" TargetMode="External"/><Relationship Id="rId2" Type="http://schemas.openxmlformats.org/officeDocument/2006/relationships/hyperlink" Target="mailto:mirjana.filipovic@pupin.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19.wmf"/><Relationship Id="rId17" Type="http://schemas.openxmlformats.org/officeDocument/2006/relationships/image" Target="../media/image21.wmf"/><Relationship Id="rId2" Type="http://schemas.openxmlformats.org/officeDocument/2006/relationships/slideLayout" Target="../slideLayouts/slideLayout2.xml"/><Relationship Id="rId16" Type="http://schemas.openxmlformats.org/officeDocument/2006/relationships/oleObject" Target="../embeddings/oleObject20.bin"/><Relationship Id="rId1" Type="http://schemas.openxmlformats.org/officeDocument/2006/relationships/vmlDrawing" Target="../drawings/vmlDrawing5.vml"/><Relationship Id="rId6" Type="http://schemas.openxmlformats.org/officeDocument/2006/relationships/image" Target="../media/image16.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image" Target="../media/image20.wmf"/><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6.bin"/><Relationship Id="rId14" Type="http://schemas.openxmlformats.org/officeDocument/2006/relationships/oleObject" Target="../embeddings/oleObject19.bin"/></Relationships>
</file>

<file path=ppt/slides/_rels/slide1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22.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4.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 Id="rId5" Type="http://schemas.openxmlformats.org/officeDocument/2006/relationships/image" Target="../media/image54.jpeg"/><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25.bin"/><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 Id="rId5" Type="http://schemas.openxmlformats.org/officeDocument/2006/relationships/image" Target="../media/image60.jpeg"/><Relationship Id="rId4" Type="http://schemas.openxmlformats.org/officeDocument/2006/relationships/image" Target="../media/image5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ieeexplore.ieee.org/xpl/RecentCon.jsp?punumber=10849"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DEF4F0-7711-4605-8A59-095C6BD71AD7}"/>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6" name="Rectangle 25">
            <a:extLst>
              <a:ext uri="{FF2B5EF4-FFF2-40B4-BE49-F238E27FC236}">
                <a16:creationId xmlns:a16="http://schemas.microsoft.com/office/drawing/2014/main" id="{6AF4BDAB-0A04-439E-BA02-5C5D025181B6}"/>
              </a:ext>
            </a:extLst>
          </p:cNvPr>
          <p:cNvSpPr>
            <a:spLocks noChangeArrowheads="1"/>
          </p:cNvSpPr>
          <p:nvPr/>
        </p:nvSpPr>
        <p:spPr bwMode="auto">
          <a:xfrm>
            <a:off x="0" y="1340768"/>
            <a:ext cx="8964613" cy="116748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66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pPr marL="0" marR="0" algn="ctr">
              <a:spcBef>
                <a:spcPts val="0"/>
              </a:spcBef>
              <a:spcAft>
                <a:spcPts val="0"/>
              </a:spcAft>
            </a:pPr>
            <a:r>
              <a:rPr lang="en-US" sz="2800" b="1" dirty="0">
                <a:solidFill>
                  <a:schemeClr val="accent1">
                    <a:lumMod val="75000"/>
                  </a:schemeClr>
                </a:solidFill>
                <a:effectLst/>
                <a:ea typeface="Times New Roman" panose="02020603050405020304" pitchFamily="18" charset="0"/>
                <a:cs typeface="Arial" panose="020B0604020202020204" pitchFamily="34" charset="0"/>
              </a:rPr>
              <a:t>The procedure of generating trajectory of motion of carrier conveyor for granular material in dependance of pod systems characteristics </a:t>
            </a:r>
            <a:endParaRPr lang="en-US" sz="2800" dirty="0">
              <a:solidFill>
                <a:schemeClr val="accent1">
                  <a:lumMod val="75000"/>
                </a:schemeClr>
              </a:solidFill>
              <a:effectLst/>
              <a:ea typeface="Times New Roman" panose="02020603050405020304" pitchFamily="18" charset="0"/>
              <a:cs typeface="Arial" panose="020B0604020202020204" pitchFamily="34" charset="0"/>
            </a:endParaRPr>
          </a:p>
        </p:txBody>
      </p:sp>
      <p:sp>
        <p:nvSpPr>
          <p:cNvPr id="7" name="Rectangle 26">
            <a:extLst>
              <a:ext uri="{FF2B5EF4-FFF2-40B4-BE49-F238E27FC236}">
                <a16:creationId xmlns:a16="http://schemas.microsoft.com/office/drawing/2014/main" id="{2256C105-C790-4B11-9E38-C4206D8BE63F}"/>
              </a:ext>
            </a:extLst>
          </p:cNvPr>
          <p:cNvSpPr>
            <a:spLocks noChangeArrowheads="1"/>
          </p:cNvSpPr>
          <p:nvPr/>
        </p:nvSpPr>
        <p:spPr bwMode="auto">
          <a:xfrm>
            <a:off x="34099" y="3068960"/>
            <a:ext cx="8640763" cy="102373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66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pPr algn="ctr"/>
            <a:r>
              <a:rPr lang="sr-Cyrl-CS" sz="2800" dirty="0">
                <a:solidFill>
                  <a:schemeClr val="accent1">
                    <a:lumMod val="75000"/>
                  </a:schemeClr>
                </a:solidFill>
                <a:effectLst>
                  <a:outerShdw blurRad="38100" dist="38100" dir="2700000" algn="tl">
                    <a:srgbClr val="C0C0C0"/>
                  </a:outerShdw>
                </a:effectLst>
                <a:latin typeface="Calibri" pitchFamily="34" charset="0"/>
              </a:rPr>
              <a:t> </a:t>
            </a:r>
            <a:r>
              <a:rPr lang="en-US" sz="2000" b="1" dirty="0">
                <a:solidFill>
                  <a:schemeClr val="accent1">
                    <a:lumMod val="75000"/>
                  </a:schemeClr>
                </a:solidFill>
                <a:effectLst/>
                <a:ea typeface="Times New Roman" panose="02020603050405020304" pitchFamily="18" charset="0"/>
                <a:cs typeface="Arial" panose="020B0604020202020204" pitchFamily="34" charset="0"/>
              </a:rPr>
              <a:t>Mirjana M. Filipovic</a:t>
            </a:r>
            <a:endParaRPr lang="sr-Latn-RS" sz="2000" b="1" dirty="0">
              <a:solidFill>
                <a:schemeClr val="accent1">
                  <a:lumMod val="75000"/>
                </a:schemeClr>
              </a:solidFill>
              <a:effectLst/>
              <a:ea typeface="Times New Roman" panose="02020603050405020304" pitchFamily="18" charset="0"/>
              <a:cs typeface="Arial" panose="020B0604020202020204" pitchFamily="34" charset="0"/>
            </a:endParaRPr>
          </a:p>
          <a:p>
            <a:pPr algn="ctr"/>
            <a:r>
              <a:rPr lang="en-US" sz="2000" b="0" dirty="0">
                <a:solidFill>
                  <a:schemeClr val="accent1">
                    <a:lumMod val="75000"/>
                  </a:schemeClr>
                </a:solidFill>
                <a:effectLst/>
                <a:ea typeface="Times New Roman" panose="02020603050405020304" pitchFamily="18" charset="0"/>
                <a:cs typeface="Arial" panose="020B0604020202020204" pitchFamily="34" charset="0"/>
              </a:rPr>
              <a:t>Mihajlo Pupin Institute, </a:t>
            </a:r>
            <a:r>
              <a:rPr lang="en-US" sz="2000" b="0" dirty="0" err="1">
                <a:solidFill>
                  <a:schemeClr val="accent1">
                    <a:lumMod val="75000"/>
                  </a:schemeClr>
                </a:solidFill>
                <a:effectLst/>
                <a:ea typeface="Times New Roman" panose="02020603050405020304" pitchFamily="18" charset="0"/>
                <a:cs typeface="Arial" panose="020B0604020202020204" pitchFamily="34" charset="0"/>
              </a:rPr>
              <a:t>Volgina</a:t>
            </a:r>
            <a:r>
              <a:rPr lang="en-US" sz="2000" b="0" dirty="0">
                <a:solidFill>
                  <a:schemeClr val="accent1">
                    <a:lumMod val="75000"/>
                  </a:schemeClr>
                </a:solidFill>
                <a:effectLst/>
                <a:ea typeface="Times New Roman" panose="02020603050405020304" pitchFamily="18" charset="0"/>
                <a:cs typeface="Arial" panose="020B0604020202020204" pitchFamily="34" charset="0"/>
              </a:rPr>
              <a:t> 15, Belgrade, University of Belgrade, Serbia. email: </a:t>
            </a:r>
            <a:r>
              <a:rPr lang="en-US" sz="2000" i="1" u="sng" dirty="0">
                <a:solidFill>
                  <a:srgbClr val="0000FF"/>
                </a:solidFill>
                <a:effectLst/>
                <a:ea typeface="Times New Roman" panose="02020603050405020304" pitchFamily="18" charset="0"/>
                <a:cs typeface="Arial" panose="020B0604020202020204" pitchFamily="34" charset="0"/>
                <a:hlinkClick r:id="rId2"/>
              </a:rPr>
              <a:t>mirjana.filipovic@pupin.rs</a:t>
            </a:r>
            <a:endParaRPr lang="en-US" sz="2000" dirty="0">
              <a:effectLst/>
              <a:ea typeface="Times New Roman" panose="02020603050405020304" pitchFamily="18" charset="0"/>
              <a:cs typeface="Arial" panose="020B0604020202020204" pitchFamily="34" charset="0"/>
            </a:endParaRPr>
          </a:p>
        </p:txBody>
      </p:sp>
      <p:sp>
        <p:nvSpPr>
          <p:cNvPr id="9" name="Segnaposto numero diapositiva 4">
            <a:extLst>
              <a:ext uri="{FF2B5EF4-FFF2-40B4-BE49-F238E27FC236}">
                <a16:creationId xmlns:a16="http://schemas.microsoft.com/office/drawing/2014/main" id="{B17D9B55-B715-46B8-ACA3-3B963162A2F2}"/>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1</a:t>
            </a:fld>
            <a:endParaRPr lang="en-US" altLang="en-US" sz="1200">
              <a:solidFill>
                <a:srgbClr val="898989"/>
              </a:solidFill>
            </a:endParaRPr>
          </a:p>
        </p:txBody>
      </p:sp>
      <p:sp>
        <p:nvSpPr>
          <p:cNvPr id="8" name="Rectangle 26">
            <a:extLst>
              <a:ext uri="{FF2B5EF4-FFF2-40B4-BE49-F238E27FC236}">
                <a16:creationId xmlns:a16="http://schemas.microsoft.com/office/drawing/2014/main" id="{3EE3A9D4-587A-40D1-B7B7-75E05EA33979}"/>
              </a:ext>
            </a:extLst>
          </p:cNvPr>
          <p:cNvSpPr>
            <a:spLocks noChangeArrowheads="1"/>
          </p:cNvSpPr>
          <p:nvPr/>
        </p:nvSpPr>
        <p:spPr bwMode="auto">
          <a:xfrm>
            <a:off x="34099" y="5157192"/>
            <a:ext cx="8640763" cy="102373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66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pPr algn="ctr"/>
            <a:r>
              <a:rPr lang="sr-Cyrl-CS" sz="2000" dirty="0">
                <a:solidFill>
                  <a:schemeClr val="accent1">
                    <a:lumMod val="75000"/>
                  </a:schemeClr>
                </a:solidFill>
                <a:effectLst>
                  <a:outerShdw blurRad="38100" dist="38100" dir="2700000" algn="tl">
                    <a:srgbClr val="C0C0C0"/>
                  </a:outerShdw>
                </a:effectLst>
                <a:cs typeface="Arial" panose="020B0604020202020204" pitchFamily="34" charset="0"/>
              </a:rPr>
              <a:t> </a:t>
            </a:r>
            <a:r>
              <a:rPr lang="en-US" sz="2000" b="1" dirty="0" err="1">
                <a:solidFill>
                  <a:schemeClr val="accent1">
                    <a:lumMod val="75000"/>
                  </a:schemeClr>
                </a:solidFill>
                <a:effectLst/>
                <a:ea typeface="Times New Roman" panose="02020603050405020304" pitchFamily="18" charset="0"/>
                <a:cs typeface="Arial" panose="020B0604020202020204" pitchFamily="34" charset="0"/>
              </a:rPr>
              <a:t>Ljubinko</a:t>
            </a:r>
            <a:r>
              <a:rPr lang="en-US" sz="2000" b="1" dirty="0">
                <a:solidFill>
                  <a:schemeClr val="accent1">
                    <a:lumMod val="75000"/>
                  </a:schemeClr>
                </a:solidFill>
                <a:effectLst/>
                <a:ea typeface="Times New Roman" panose="02020603050405020304" pitchFamily="18" charset="0"/>
                <a:cs typeface="Arial" panose="020B0604020202020204" pitchFamily="34" charset="0"/>
              </a:rPr>
              <a:t> B. </a:t>
            </a:r>
            <a:r>
              <a:rPr lang="en-US" sz="2000" b="1" dirty="0" err="1">
                <a:solidFill>
                  <a:schemeClr val="accent1">
                    <a:lumMod val="75000"/>
                  </a:schemeClr>
                </a:solidFill>
                <a:effectLst/>
                <a:ea typeface="Times New Roman" panose="02020603050405020304" pitchFamily="18" charset="0"/>
                <a:cs typeface="Arial" panose="020B0604020202020204" pitchFamily="34" charset="0"/>
              </a:rPr>
              <a:t>Kevac</a:t>
            </a:r>
            <a:endParaRPr lang="sr-Latn-RS" sz="2000" b="1" dirty="0">
              <a:solidFill>
                <a:schemeClr val="accent1">
                  <a:lumMod val="75000"/>
                </a:schemeClr>
              </a:solidFill>
              <a:effectLst/>
              <a:ea typeface="Times New Roman" panose="02020603050405020304" pitchFamily="18" charset="0"/>
              <a:cs typeface="Arial" panose="020B0604020202020204" pitchFamily="34" charset="0"/>
            </a:endParaRPr>
          </a:p>
          <a:p>
            <a:pPr algn="ctr"/>
            <a:r>
              <a:rPr lang="en-US" sz="2000" b="0" dirty="0">
                <a:solidFill>
                  <a:schemeClr val="accent1">
                    <a:lumMod val="75000"/>
                  </a:schemeClr>
                </a:solidFill>
                <a:effectLst/>
                <a:ea typeface="Times New Roman" panose="02020603050405020304" pitchFamily="18" charset="0"/>
                <a:cs typeface="Arial" panose="020B0604020202020204" pitchFamily="34" charset="0"/>
              </a:rPr>
              <a:t>Innovation center of School of Electrical Engineering, </a:t>
            </a:r>
            <a:r>
              <a:rPr lang="en-US" sz="2000" b="0" dirty="0" err="1">
                <a:solidFill>
                  <a:schemeClr val="accent1">
                    <a:lumMod val="75000"/>
                  </a:schemeClr>
                </a:solidFill>
                <a:effectLst/>
                <a:ea typeface="Times New Roman" panose="02020603050405020304" pitchFamily="18" charset="0"/>
                <a:cs typeface="Arial" panose="020B0604020202020204" pitchFamily="34" charset="0"/>
              </a:rPr>
              <a:t>Bulevar</a:t>
            </a:r>
            <a:r>
              <a:rPr lang="en-US" sz="2000" b="0" dirty="0">
                <a:solidFill>
                  <a:schemeClr val="accent1">
                    <a:lumMod val="75000"/>
                  </a:schemeClr>
                </a:solidFill>
                <a:effectLst/>
                <a:ea typeface="Times New Roman" panose="02020603050405020304" pitchFamily="18" charset="0"/>
                <a:cs typeface="Arial" panose="020B0604020202020204" pitchFamily="34" charset="0"/>
              </a:rPr>
              <a:t> </a:t>
            </a:r>
            <a:r>
              <a:rPr lang="en-US" sz="2000" b="0" dirty="0" err="1">
                <a:solidFill>
                  <a:schemeClr val="accent1">
                    <a:lumMod val="75000"/>
                  </a:schemeClr>
                </a:solidFill>
                <a:effectLst/>
                <a:ea typeface="Times New Roman" panose="02020603050405020304" pitchFamily="18" charset="0"/>
                <a:cs typeface="Arial" panose="020B0604020202020204" pitchFamily="34" charset="0"/>
              </a:rPr>
              <a:t>kralja</a:t>
            </a:r>
            <a:r>
              <a:rPr lang="en-US" sz="2000" b="0" dirty="0">
                <a:solidFill>
                  <a:schemeClr val="accent1">
                    <a:lumMod val="75000"/>
                  </a:schemeClr>
                </a:solidFill>
                <a:effectLst/>
                <a:ea typeface="Times New Roman" panose="02020603050405020304" pitchFamily="18" charset="0"/>
                <a:cs typeface="Arial" panose="020B0604020202020204" pitchFamily="34" charset="0"/>
              </a:rPr>
              <a:t> Aleksandra 73, Belgrade University of Belgrade, Serbia. email: </a:t>
            </a:r>
            <a:r>
              <a:rPr lang="en-US" sz="2000" i="1" u="sng" dirty="0">
                <a:solidFill>
                  <a:srgbClr val="1A73E8"/>
                </a:solidFill>
                <a:effectLst/>
                <a:ea typeface="Times New Roman" panose="02020603050405020304" pitchFamily="18" charset="0"/>
                <a:cs typeface="Arial" panose="020B0604020202020204" pitchFamily="34" charset="0"/>
                <a:hlinkClick r:id="rId3"/>
              </a:rPr>
              <a:t>ljubinko.kevac@gmail.com</a:t>
            </a:r>
            <a:endParaRPr lang="en-US" sz="2000" dirty="0">
              <a:effectLst/>
              <a:ea typeface="Times New Roman" panose="02020603050405020304" pitchFamily="18" charset="0"/>
              <a:cs typeface="Arial" panose="020B0604020202020204" pitchFamily="34" charset="0"/>
            </a:endParaRPr>
          </a:p>
          <a:p>
            <a:pPr algn="ctr"/>
            <a:endParaRPr lang="sr-Latn-RS" sz="2000" b="1" dirty="0">
              <a:solidFill>
                <a:schemeClr val="accent1">
                  <a:lumMod val="75000"/>
                </a:schemeClr>
              </a:solidFill>
              <a:effectLst/>
              <a:ea typeface="Times New Roman" panose="02020603050405020304" pitchFamily="18" charset="0"/>
              <a:cs typeface="Arial" panose="020B0604020202020204" pitchFamily="34" charset="0"/>
            </a:endParaRPr>
          </a:p>
        </p:txBody>
      </p:sp>
      <p:sp>
        <p:nvSpPr>
          <p:cNvPr id="11" name="Segnaposto data 2">
            <a:extLst>
              <a:ext uri="{FF2B5EF4-FFF2-40B4-BE49-F238E27FC236}">
                <a16:creationId xmlns:a16="http://schemas.microsoft.com/office/drawing/2014/main" id="{AB247D93-2C4D-4777-A4A4-DF3FA57C6A80}"/>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Tree>
    <p:extLst>
      <p:ext uri="{BB962C8B-B14F-4D97-AF65-F5344CB8AC3E}">
        <p14:creationId xmlns:p14="http://schemas.microsoft.com/office/powerpoint/2010/main" val="3306229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body" idx="1"/>
          </p:nvPr>
        </p:nvSpPr>
        <p:spPr>
          <a:xfrm>
            <a:off x="304800" y="404812"/>
            <a:ext cx="8371656" cy="302418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indent="0" algn="just">
              <a:spcBef>
                <a:spcPts val="0"/>
              </a:spcBef>
              <a:spcAft>
                <a:spcPts val="0"/>
              </a:spcAft>
              <a:buNone/>
            </a:pP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In following innovations in developed conveyor mechanism dynamic model, by equation (1)-(</a:t>
            </a:r>
            <a:r>
              <a:rPr lang="sr-Latn-R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10</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we can note:</a:t>
            </a:r>
          </a:p>
          <a:p>
            <a:pPr marL="0" marR="0" indent="0">
              <a:spcBef>
                <a:spcPts val="0"/>
              </a:spcBef>
              <a:spcAft>
                <a:spcPts val="0"/>
              </a:spcAft>
              <a:buNone/>
            </a:pP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presence of Coriolis forces </a:t>
            </a:r>
            <a:r>
              <a:rPr lang="en-US" sz="20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h</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in mathematical model of conveyor, </a:t>
            </a:r>
          </a:p>
          <a:p>
            <a:pPr marL="0" marR="0" indent="0">
              <a:spcBef>
                <a:spcPts val="0"/>
              </a:spcBef>
              <a:spcAft>
                <a:spcPts val="0"/>
              </a:spcAft>
              <a:buNone/>
            </a:pP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coupling between the generalized coordinates, which is not expressed only through the inertial matrix </a:t>
            </a:r>
            <a:r>
              <a:rPr lang="en-US" sz="20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H</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but also can be seen through the Coriolis forces </a:t>
            </a:r>
            <a:r>
              <a:rPr lang="en-US" sz="20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h</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the motor force </a:t>
            </a:r>
            <a:r>
              <a:rPr lang="en-US" sz="20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F</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that transmitted over the Jacobian matrix </a:t>
            </a:r>
            <a:r>
              <a:rPr lang="en-US" sz="20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J</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not only to the motion of the generalized coordinate </a:t>
            </a:r>
            <a:r>
              <a:rPr lang="en-US" sz="20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p/l</a:t>
            </a:r>
            <a:r>
              <a:rPr lang="en-US" sz="2000" b="1" i="1" baseline="-25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2</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but also to the motion of the other three generalized coordinates </a:t>
            </a:r>
            <a:r>
              <a:rPr lang="en-US" sz="20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u</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w</a:t>
            </a:r>
            <a:r>
              <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and </a:t>
            </a:r>
            <a:r>
              <a:rPr lang="en-US" sz="2000" b="1" i="1" dirty="0">
                <a:solidFill>
                  <a:srgbClr val="002060"/>
                </a:solidFill>
                <a:effectLst/>
                <a:latin typeface="Symbol" panose="05050102010706020507" pitchFamily="18" charset="2"/>
                <a:ea typeface="Times New Roman" panose="02020603050405020304" pitchFamily="18" charset="0"/>
                <a:cs typeface="Arial" panose="020B0604020202020204" pitchFamily="34" charset="0"/>
              </a:rPr>
              <a:t>j</a:t>
            </a:r>
            <a:r>
              <a:rPr lang="pl-PL"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115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22" name="Segnaposto numero diapositiva 4">
            <a:extLst>
              <a:ext uri="{FF2B5EF4-FFF2-40B4-BE49-F238E27FC236}">
                <a16:creationId xmlns:a16="http://schemas.microsoft.com/office/drawing/2014/main" id="{24E21DCB-152E-4FC3-A2B5-111676229EAD}"/>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10</a:t>
            </a:fld>
            <a:endParaRPr lang="en-US" altLang="en-US" sz="1200">
              <a:solidFill>
                <a:srgbClr val="898989"/>
              </a:solidFill>
            </a:endParaRPr>
          </a:p>
        </p:txBody>
      </p:sp>
      <p:sp>
        <p:nvSpPr>
          <p:cNvPr id="24" name="Rectangle 23">
            <a:extLst>
              <a:ext uri="{FF2B5EF4-FFF2-40B4-BE49-F238E27FC236}">
                <a16:creationId xmlns:a16="http://schemas.microsoft.com/office/drawing/2014/main" id="{F2B15B88-DD19-484B-A3BF-973066EA3585}"/>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25" name="Segnaposto data 2">
            <a:extLst>
              <a:ext uri="{FF2B5EF4-FFF2-40B4-BE49-F238E27FC236}">
                <a16:creationId xmlns:a16="http://schemas.microsoft.com/office/drawing/2014/main" id="{6920A586-3E72-4C17-B035-B4551FC996F4}"/>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3" name="Rectangle 14"/>
          <p:cNvSpPr>
            <a:spLocks noChangeArrowheads="1"/>
          </p:cNvSpPr>
          <p:nvPr/>
        </p:nvSpPr>
        <p:spPr bwMode="auto">
          <a:xfrm>
            <a:off x="319576" y="515093"/>
            <a:ext cx="8496944" cy="1631216"/>
          </a:xfrm>
          <a:prstGeom prst="rect">
            <a:avLst/>
          </a:prstGeom>
          <a:noFill/>
          <a:ln>
            <a:noFill/>
          </a:ln>
          <a:effectLst/>
        </p:spPr>
        <p:txBody>
          <a:bodyPr wrap="square" anchor="ctr">
            <a:spAutoFit/>
          </a:bodyPr>
          <a:lstStyle/>
          <a:p>
            <a:pPr algn="just">
              <a:tabLst>
                <a:tab pos="3143250" algn="l"/>
                <a:tab pos="3200400" algn="l"/>
              </a:tabLst>
            </a:pPr>
            <a:r>
              <a:rPr lang="en-US" sz="2000" dirty="0">
                <a:solidFill>
                  <a:srgbClr val="002060"/>
                </a:solidFill>
                <a:latin typeface="Calibri" pitchFamily="34" charset="0"/>
              </a:rPr>
              <a:t> </a:t>
            </a:r>
            <a:r>
              <a:rPr lang="en-US" sz="2000" dirty="0">
                <a:solidFill>
                  <a:srgbClr val="002060"/>
                </a:solidFill>
                <a:effectLst/>
                <a:ea typeface="Times New Roman" panose="02020603050405020304" pitchFamily="18" charset="0"/>
                <a:cs typeface="Arial" panose="020B0604020202020204" pitchFamily="34" charset="0"/>
              </a:rPr>
              <a:t>Relationship between internal coordinates </a:t>
            </a:r>
            <a:r>
              <a:rPr lang="en-US" sz="2000" i="1" dirty="0">
                <a:solidFill>
                  <a:srgbClr val="002060"/>
                </a:solidFill>
                <a:effectLst/>
                <a:latin typeface="Times New Roman" panose="02020603050405020304" pitchFamily="18" charset="0"/>
                <a:ea typeface="Times New Roman" panose="02020603050405020304" pitchFamily="18" charset="0"/>
              </a:rPr>
              <a:t>p/l</a:t>
            </a:r>
            <a:r>
              <a:rPr lang="en-US" sz="2000" i="1" baseline="-25000" dirty="0">
                <a:solidFill>
                  <a:srgbClr val="002060"/>
                </a:solidFill>
                <a:effectLst/>
                <a:latin typeface="Times New Roman" panose="02020603050405020304" pitchFamily="18" charset="0"/>
                <a:ea typeface="Times New Roman" panose="02020603050405020304" pitchFamily="18" charset="0"/>
              </a:rPr>
              <a:t>2</a:t>
            </a:r>
            <a:r>
              <a:rPr lang="pl-PL" sz="2000" dirty="0">
                <a:solidFill>
                  <a:srgbClr val="002060"/>
                </a:solidFill>
                <a:effectLst/>
                <a:latin typeface="Times New Roman" panose="02020603050405020304" pitchFamily="18" charset="0"/>
                <a:ea typeface="Times New Roman" panose="02020603050405020304" pitchFamily="18" charset="0"/>
              </a:rPr>
              <a:t>, </a:t>
            </a:r>
            <a:r>
              <a:rPr lang="en-US" sz="2000" i="1" dirty="0">
                <a:solidFill>
                  <a:srgbClr val="002060"/>
                </a:solidFill>
                <a:effectLst/>
                <a:latin typeface="Times New Roman" panose="02020603050405020304" pitchFamily="18" charset="0"/>
                <a:ea typeface="Times New Roman" panose="02020603050405020304" pitchFamily="18" charset="0"/>
              </a:rPr>
              <a:t>u</a:t>
            </a:r>
            <a:r>
              <a:rPr lang="en-US" sz="2000" dirty="0">
                <a:solidFill>
                  <a:srgbClr val="002060"/>
                </a:solidFill>
                <a:effectLst/>
                <a:latin typeface="Times New Roman" panose="02020603050405020304" pitchFamily="18" charset="0"/>
                <a:ea typeface="Times New Roman" panose="02020603050405020304" pitchFamily="18" charset="0"/>
              </a:rPr>
              <a:t>, </a:t>
            </a:r>
            <a:r>
              <a:rPr lang="en-US" sz="2000" i="1" dirty="0">
                <a:solidFill>
                  <a:srgbClr val="002060"/>
                </a:solidFill>
                <a:effectLst/>
                <a:latin typeface="Times New Roman" panose="02020603050405020304" pitchFamily="18" charset="0"/>
                <a:ea typeface="Times New Roman" panose="02020603050405020304" pitchFamily="18" charset="0"/>
              </a:rPr>
              <a:t>w, </a:t>
            </a:r>
            <a:r>
              <a:rPr lang="en-US" sz="2000" i="1" dirty="0">
                <a:solidFill>
                  <a:srgbClr val="002060"/>
                </a:solidFill>
                <a:effectLst/>
                <a:latin typeface="Symbol" panose="05050102010706020507" pitchFamily="18" charset="2"/>
                <a:ea typeface="Times New Roman" panose="02020603050405020304" pitchFamily="18" charset="0"/>
                <a:cs typeface="Times New Roman" panose="02020603050405020304" pitchFamily="18" charset="0"/>
              </a:rPr>
              <a:t>j</a:t>
            </a:r>
            <a:r>
              <a:rPr lang="pl-PL" sz="2000" dirty="0">
                <a:solidFill>
                  <a:srgbClr val="002060"/>
                </a:solidFill>
                <a:effectLst/>
                <a:latin typeface="Times New Roman" panose="02020603050405020304" pitchFamily="18" charset="0"/>
                <a:ea typeface="Times New Roman" panose="02020603050405020304" pitchFamily="18" charset="0"/>
              </a:rPr>
              <a:t>, </a:t>
            </a:r>
            <a:r>
              <a:rPr lang="en-US" sz="2000" dirty="0">
                <a:solidFill>
                  <a:srgbClr val="002060"/>
                </a:solidFill>
                <a:effectLst/>
                <a:latin typeface="Symbol" panose="05050102010706020507" pitchFamily="18" charset="2"/>
                <a:ea typeface="Times New Roman" panose="02020603050405020304" pitchFamily="18" charset="0"/>
                <a:cs typeface="Times New Roman" panose="02020603050405020304" pitchFamily="18" charset="0"/>
              </a:rPr>
              <a:t>w </a:t>
            </a:r>
            <a:r>
              <a:rPr lang="en-US" sz="2000" dirty="0">
                <a:solidFill>
                  <a:srgbClr val="002060"/>
                </a:solidFill>
                <a:effectLst/>
                <a:ea typeface="Times New Roman" panose="02020603050405020304" pitchFamily="18" charset="0"/>
                <a:cs typeface="Arial" panose="020B0604020202020204" pitchFamily="34" charset="0"/>
              </a:rPr>
              <a:t>and Cartesian, external, coordinates </a:t>
            </a:r>
            <a:r>
              <a:rPr lang="en-US" sz="2000" dirty="0" err="1">
                <a:solidFill>
                  <a:srgbClr val="002060"/>
                </a:solidFill>
                <a:effectLst/>
                <a:latin typeface="Times New Roman" panose="02020603050405020304" pitchFamily="18" charset="0"/>
                <a:ea typeface="Times New Roman" panose="02020603050405020304" pitchFamily="18" charset="0"/>
              </a:rPr>
              <a:t>x</a:t>
            </a:r>
            <a:r>
              <a:rPr lang="en-US" sz="2000" baseline="-25000" dirty="0" err="1">
                <a:solidFill>
                  <a:srgbClr val="002060"/>
                </a:solidFill>
                <a:effectLst/>
                <a:latin typeface="Times New Roman" panose="02020603050405020304" pitchFamily="18" charset="0"/>
                <a:ea typeface="Times New Roman" panose="02020603050405020304" pitchFamily="18" charset="0"/>
              </a:rPr>
              <a:t>k</a:t>
            </a:r>
            <a:r>
              <a:rPr lang="en-US" sz="2000" i="1" dirty="0">
                <a:solidFill>
                  <a:srgbClr val="002060"/>
                </a:solidFill>
                <a:effectLst/>
                <a:latin typeface="Times New Roman" panose="02020603050405020304" pitchFamily="18" charset="0"/>
                <a:ea typeface="Times New Roman" panose="02020603050405020304" pitchFamily="18" charset="0"/>
              </a:rPr>
              <a:t> </a:t>
            </a:r>
            <a:r>
              <a:rPr lang="en-US" sz="2000" dirty="0" err="1">
                <a:solidFill>
                  <a:srgbClr val="002060"/>
                </a:solidFill>
                <a:effectLst/>
                <a:latin typeface="Times New Roman" panose="02020603050405020304" pitchFamily="18" charset="0"/>
                <a:ea typeface="Times New Roman" panose="02020603050405020304" pitchFamily="18" charset="0"/>
              </a:rPr>
              <a:t>y</a:t>
            </a:r>
            <a:r>
              <a:rPr lang="en-US" sz="2000" baseline="-25000" dirty="0" err="1">
                <a:solidFill>
                  <a:srgbClr val="002060"/>
                </a:solidFill>
                <a:effectLst/>
                <a:latin typeface="Times New Roman" panose="02020603050405020304" pitchFamily="18" charset="0"/>
                <a:ea typeface="Times New Roman" panose="02020603050405020304" pitchFamily="18" charset="0"/>
              </a:rPr>
              <a:t>k</a:t>
            </a:r>
            <a:r>
              <a:rPr lang="en-US" sz="2000" i="1" dirty="0">
                <a:solidFill>
                  <a:srgbClr val="002060"/>
                </a:solidFill>
                <a:effectLst/>
                <a:latin typeface="Times New Roman" panose="02020603050405020304" pitchFamily="18" charset="0"/>
                <a:ea typeface="Times New Roman" panose="02020603050405020304" pitchFamily="18" charset="0"/>
              </a:rPr>
              <a:t> </a:t>
            </a:r>
            <a:r>
              <a:rPr lang="en-US" sz="2000" i="1" dirty="0" err="1">
                <a:solidFill>
                  <a:srgbClr val="002060"/>
                </a:solidFill>
                <a:effectLst/>
                <a:latin typeface="Symbol" panose="05050102010706020507" pitchFamily="18" charset="2"/>
                <a:ea typeface="Times New Roman" panose="02020603050405020304" pitchFamily="18" charset="0"/>
                <a:cs typeface="Times New Roman" panose="02020603050405020304" pitchFamily="18" charset="0"/>
              </a:rPr>
              <a:t>y</a:t>
            </a:r>
            <a:r>
              <a:rPr lang="en-US" sz="2000" i="1" baseline="-25000" dirty="0" err="1">
                <a:solidFill>
                  <a:srgbClr val="002060"/>
                </a:solidFill>
                <a:effectLst/>
                <a:latin typeface="Times New Roman" panose="02020603050405020304" pitchFamily="18" charset="0"/>
                <a:ea typeface="Times New Roman" panose="02020603050405020304" pitchFamily="18" charset="0"/>
              </a:rPr>
              <a:t>k</a:t>
            </a:r>
            <a:r>
              <a:rPr lang="en-US" sz="2000" i="1" baseline="-25000" dirty="0">
                <a:solidFill>
                  <a:srgbClr val="002060"/>
                </a:solidFill>
                <a:effectLst/>
                <a:latin typeface="Times New Roman" panose="02020603050405020304" pitchFamily="18" charset="0"/>
                <a:ea typeface="Times New Roman" panose="02020603050405020304" pitchFamily="18" charset="0"/>
              </a:rPr>
              <a:t> </a:t>
            </a:r>
            <a:r>
              <a:rPr lang="en-US" sz="2000" dirty="0">
                <a:solidFill>
                  <a:srgbClr val="002060"/>
                </a:solidFill>
                <a:effectLst/>
                <a:ea typeface="Times New Roman" panose="02020603050405020304" pitchFamily="18" charset="0"/>
                <a:cs typeface="Arial" panose="020B0604020202020204" pitchFamily="34" charset="0"/>
              </a:rPr>
              <a:t>was defined as so-called “direct kinematics”. Point </a:t>
            </a:r>
            <a:r>
              <a:rPr lang="sr-Latn-RS" sz="2000" dirty="0">
                <a:solidFill>
                  <a:srgbClr val="002060"/>
                </a:solidFill>
                <a:effectLst/>
                <a:ea typeface="Times New Roman" panose="02020603050405020304" pitchFamily="18" charset="0"/>
                <a:cs typeface="Arial" panose="020B0604020202020204" pitchFamily="34" charset="0"/>
              </a:rPr>
              <a:t>K </a:t>
            </a:r>
            <a:r>
              <a:rPr lang="en-US" sz="2000" dirty="0">
                <a:solidFill>
                  <a:srgbClr val="002060"/>
                </a:solidFill>
                <a:effectLst/>
                <a:ea typeface="Times New Roman" panose="02020603050405020304" pitchFamily="18" charset="0"/>
                <a:cs typeface="Arial" panose="020B0604020202020204" pitchFamily="34" charset="0"/>
              </a:rPr>
              <a:t>belongs to the t</a:t>
            </a:r>
            <a:r>
              <a:rPr lang="sr-Latn-RS" sz="2000" dirty="0">
                <a:solidFill>
                  <a:srgbClr val="002060"/>
                </a:solidFill>
                <a:effectLst/>
                <a:ea typeface="Times New Roman" panose="02020603050405020304" pitchFamily="18" charset="0"/>
                <a:cs typeface="Arial" panose="020B0604020202020204" pitchFamily="34" charset="0"/>
              </a:rPr>
              <a:t>i</a:t>
            </a:r>
            <a:r>
              <a:rPr lang="en-US" sz="2000" dirty="0">
                <a:solidFill>
                  <a:srgbClr val="002060"/>
                </a:solidFill>
                <a:effectLst/>
                <a:ea typeface="Times New Roman" panose="02020603050405020304" pitchFamily="18" charset="0"/>
                <a:cs typeface="Arial" panose="020B0604020202020204" pitchFamily="34" charset="0"/>
              </a:rPr>
              <a:t>p of the composite spring to which the trough of the transport mechanism is attached</a:t>
            </a:r>
            <a:r>
              <a:rPr lang="sr-Latn-RS" sz="2000" dirty="0">
                <a:solidFill>
                  <a:srgbClr val="002060"/>
                </a:solidFill>
                <a:effectLst/>
                <a:ea typeface="Times New Roman" panose="02020603050405020304" pitchFamily="18" charset="0"/>
                <a:cs typeface="Arial" panose="020B0604020202020204" pitchFamily="34" charset="0"/>
              </a:rPr>
              <a:t>. </a:t>
            </a:r>
          </a:p>
          <a:p>
            <a:pPr algn="just">
              <a:tabLst>
                <a:tab pos="3143250" algn="l"/>
                <a:tab pos="3200400" algn="l"/>
              </a:tabLst>
            </a:pPr>
            <a:r>
              <a:rPr lang="en-US" sz="2000" dirty="0">
                <a:solidFill>
                  <a:srgbClr val="002060"/>
                </a:solidFill>
                <a:effectLst/>
                <a:ea typeface="Times New Roman" panose="02020603050405020304" pitchFamily="18" charset="0"/>
                <a:cs typeface="Arial" panose="020B0604020202020204" pitchFamily="34" charset="0"/>
              </a:rPr>
              <a:t>In this case (see Fig. 1):</a:t>
            </a:r>
          </a:p>
        </p:txBody>
      </p:sp>
      <p:sp>
        <p:nvSpPr>
          <p:cNvPr id="6" name="Rectangle 14"/>
          <p:cNvSpPr>
            <a:spLocks noChangeArrowheads="1"/>
          </p:cNvSpPr>
          <p:nvPr/>
        </p:nvSpPr>
        <p:spPr bwMode="auto">
          <a:xfrm>
            <a:off x="47795" y="273004"/>
            <a:ext cx="8640762" cy="400110"/>
          </a:xfrm>
          <a:prstGeom prst="rect">
            <a:avLst/>
          </a:prstGeom>
          <a:noFill/>
          <a:ln>
            <a:noFill/>
          </a:ln>
          <a:effectLst/>
        </p:spPr>
        <p:txBody>
          <a:bodyPr anchor="ctr">
            <a:spAutoFit/>
          </a:bodyPr>
          <a:lstStyle/>
          <a:p>
            <a:pPr algn="ctr">
              <a:tabLst>
                <a:tab pos="3143250" algn="l"/>
                <a:tab pos="3200400" algn="l"/>
              </a:tabLst>
            </a:pPr>
            <a:r>
              <a:rPr lang="en-US" sz="1800" b="0" dirty="0">
                <a:solidFill>
                  <a:srgbClr val="002060"/>
                </a:solidFill>
                <a:latin typeface="Calibri" pitchFamily="34" charset="0"/>
              </a:rPr>
              <a:t> </a:t>
            </a:r>
            <a:r>
              <a:rPr lang="pt-BR" sz="2000" dirty="0">
                <a:solidFill>
                  <a:srgbClr val="002060"/>
                </a:solidFill>
                <a:effectLst/>
                <a:ea typeface="Times New Roman" panose="02020603050405020304" pitchFamily="18" charset="0"/>
                <a:cs typeface="Arial" panose="020B0604020202020204" pitchFamily="34" charset="0"/>
              </a:rPr>
              <a:t>Kinematics</a:t>
            </a:r>
            <a:endParaRPr lang="sr-Latn-CS" sz="2000" dirty="0">
              <a:solidFill>
                <a:srgbClr val="002060"/>
              </a:solidFill>
              <a:cs typeface="Arial" panose="020B0604020202020204" pitchFamily="34" charset="0"/>
            </a:endParaRPr>
          </a:p>
        </p:txBody>
      </p:sp>
      <p:sp>
        <p:nvSpPr>
          <p:cNvPr id="10" name="Segnaposto numero diapositiva 4">
            <a:extLst>
              <a:ext uri="{FF2B5EF4-FFF2-40B4-BE49-F238E27FC236}">
                <a16:creationId xmlns:a16="http://schemas.microsoft.com/office/drawing/2014/main" id="{17208D1D-EA2A-4ECB-8094-86D7951AB346}"/>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11</a:t>
            </a:fld>
            <a:endParaRPr lang="en-US" altLang="en-US" sz="1200">
              <a:solidFill>
                <a:srgbClr val="898989"/>
              </a:solidFill>
            </a:endParaRPr>
          </a:p>
        </p:txBody>
      </p:sp>
      <p:sp>
        <p:nvSpPr>
          <p:cNvPr id="11" name="Segnaposto data 2">
            <a:extLst>
              <a:ext uri="{FF2B5EF4-FFF2-40B4-BE49-F238E27FC236}">
                <a16:creationId xmlns:a16="http://schemas.microsoft.com/office/drawing/2014/main" id="{1C215035-904F-4B6B-8582-D6A7A27EF62D}"/>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
        <p:nvSpPr>
          <p:cNvPr id="12" name="Rectangle 11">
            <a:extLst>
              <a:ext uri="{FF2B5EF4-FFF2-40B4-BE49-F238E27FC236}">
                <a16:creationId xmlns:a16="http://schemas.microsoft.com/office/drawing/2014/main" id="{7A3FFFD7-2A3F-463A-85BB-CCAA83F06099}"/>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13" name="Rectangle 29">
            <a:extLst>
              <a:ext uri="{FF2B5EF4-FFF2-40B4-BE49-F238E27FC236}">
                <a16:creationId xmlns:a16="http://schemas.microsoft.com/office/drawing/2014/main" id="{0106DCC3-6AED-4E91-84DC-976811FC7F38}"/>
              </a:ext>
            </a:extLst>
          </p:cNvPr>
          <p:cNvSpPr>
            <a:spLocks noChangeArrowheads="1"/>
          </p:cNvSpPr>
          <p:nvPr/>
        </p:nvSpPr>
        <p:spPr bwMode="auto">
          <a:xfrm>
            <a:off x="7971183" y="2209913"/>
            <a:ext cx="7921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Arial" pitchFamily="34" charset="0"/>
              <a:buNone/>
            </a:pPr>
            <a:r>
              <a:rPr lang="pt-BR" sz="2000" b="0" dirty="0">
                <a:solidFill>
                  <a:srgbClr val="0099FF"/>
                </a:solidFill>
                <a:latin typeface="Calibri" pitchFamily="34" charset="0"/>
              </a:rPr>
              <a:t>(</a:t>
            </a:r>
            <a:r>
              <a:rPr lang="sr-Latn-RS" sz="2000" b="0" dirty="0">
                <a:solidFill>
                  <a:srgbClr val="0099FF"/>
                </a:solidFill>
                <a:latin typeface="Calibri" pitchFamily="34" charset="0"/>
              </a:rPr>
              <a:t>11</a:t>
            </a:r>
            <a:r>
              <a:rPr lang="pt-BR" sz="2000" b="0" dirty="0">
                <a:solidFill>
                  <a:srgbClr val="0099FF"/>
                </a:solidFill>
                <a:latin typeface="Calibri" pitchFamily="34" charset="0"/>
              </a:rPr>
              <a:t>)</a:t>
            </a:r>
            <a:endParaRPr lang="sr-Latn-CS" sz="2000" b="0" dirty="0">
              <a:solidFill>
                <a:srgbClr val="0099FF"/>
              </a:solidFill>
              <a:latin typeface="Calibri" pitchFamily="34" charset="0"/>
            </a:endParaRPr>
          </a:p>
        </p:txBody>
      </p:sp>
      <p:graphicFrame>
        <p:nvGraphicFramePr>
          <p:cNvPr id="2" name="Object 1">
            <a:extLst>
              <a:ext uri="{FF2B5EF4-FFF2-40B4-BE49-F238E27FC236}">
                <a16:creationId xmlns:a16="http://schemas.microsoft.com/office/drawing/2014/main" id="{0FAE8EDF-979B-4BF1-B060-E018C001D078}"/>
              </a:ext>
            </a:extLst>
          </p:cNvPr>
          <p:cNvGraphicFramePr>
            <a:graphicFrameLocks noChangeAspect="1"/>
          </p:cNvGraphicFramePr>
          <p:nvPr>
            <p:extLst>
              <p:ext uri="{D42A27DB-BD31-4B8C-83A1-F6EECF244321}">
                <p14:modId xmlns:p14="http://schemas.microsoft.com/office/powerpoint/2010/main" val="3344233234"/>
              </p:ext>
            </p:extLst>
          </p:nvPr>
        </p:nvGraphicFramePr>
        <p:xfrm>
          <a:off x="442160" y="2180145"/>
          <a:ext cx="3475135" cy="419899"/>
        </p:xfrm>
        <a:graphic>
          <a:graphicData uri="http://schemas.openxmlformats.org/presentationml/2006/ole">
            <mc:AlternateContent xmlns:mc="http://schemas.openxmlformats.org/markup-compatibility/2006">
              <mc:Choice xmlns:v="urn:schemas-microsoft-com:vml" Requires="v">
                <p:oleObj spid="_x0000_s41275" r:id="rId3" imgW="1943100" imgH="228600" progId="Equation.3">
                  <p:embed/>
                </p:oleObj>
              </mc:Choice>
              <mc:Fallback>
                <p:oleObj r:id="rId3" imgW="1943100" imgH="228600" progId="Equation.3">
                  <p:embed/>
                  <p:pic>
                    <p:nvPicPr>
                      <p:cNvPr id="2" name="Object 1">
                        <a:extLst>
                          <a:ext uri="{FF2B5EF4-FFF2-40B4-BE49-F238E27FC236}">
                            <a16:creationId xmlns:a16="http://schemas.microsoft.com/office/drawing/2014/main" id="{0FAE8EDF-979B-4BF1-B060-E018C001D0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60" y="2180145"/>
                        <a:ext cx="3475135" cy="419899"/>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F88BC9B4-6C46-4398-AF49-EDAE4DAD5BB9}"/>
              </a:ext>
            </a:extLst>
          </p:cNvPr>
          <p:cNvGraphicFramePr>
            <a:graphicFrameLocks noChangeAspect="1"/>
          </p:cNvGraphicFramePr>
          <p:nvPr>
            <p:extLst>
              <p:ext uri="{D42A27DB-BD31-4B8C-83A1-F6EECF244321}">
                <p14:modId xmlns:p14="http://schemas.microsoft.com/office/powerpoint/2010/main" val="45207302"/>
              </p:ext>
            </p:extLst>
          </p:nvPr>
        </p:nvGraphicFramePr>
        <p:xfrm>
          <a:off x="422106" y="2638234"/>
          <a:ext cx="3566008" cy="419899"/>
        </p:xfrm>
        <a:graphic>
          <a:graphicData uri="http://schemas.openxmlformats.org/presentationml/2006/ole">
            <mc:AlternateContent xmlns:mc="http://schemas.openxmlformats.org/markup-compatibility/2006">
              <mc:Choice xmlns:v="urn:schemas-microsoft-com:vml" Requires="v">
                <p:oleObj spid="_x0000_s41276" r:id="rId5" imgW="2006600" imgH="228600" progId="Equation.3">
                  <p:embed/>
                </p:oleObj>
              </mc:Choice>
              <mc:Fallback>
                <p:oleObj r:id="rId5" imgW="2006600" imgH="228600" progId="Equation.3">
                  <p:embed/>
                  <p:pic>
                    <p:nvPicPr>
                      <p:cNvPr id="4" name="Object 3">
                        <a:extLst>
                          <a:ext uri="{FF2B5EF4-FFF2-40B4-BE49-F238E27FC236}">
                            <a16:creationId xmlns:a16="http://schemas.microsoft.com/office/drawing/2014/main" id="{F88BC9B4-6C46-4398-AF49-EDAE4DAD5B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106" y="2638234"/>
                        <a:ext cx="3566008" cy="419899"/>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BFA35E2F-9548-4E52-920E-19CE5D561B44}"/>
              </a:ext>
            </a:extLst>
          </p:cNvPr>
          <p:cNvGraphicFramePr>
            <a:graphicFrameLocks noChangeAspect="1"/>
          </p:cNvGraphicFramePr>
          <p:nvPr>
            <p:extLst>
              <p:ext uri="{D42A27DB-BD31-4B8C-83A1-F6EECF244321}">
                <p14:modId xmlns:p14="http://schemas.microsoft.com/office/powerpoint/2010/main" val="1828321250"/>
              </p:ext>
            </p:extLst>
          </p:nvPr>
        </p:nvGraphicFramePr>
        <p:xfrm>
          <a:off x="455770" y="3192315"/>
          <a:ext cx="2074426" cy="360362"/>
        </p:xfrm>
        <a:graphic>
          <a:graphicData uri="http://schemas.openxmlformats.org/presentationml/2006/ole">
            <mc:AlternateContent xmlns:mc="http://schemas.openxmlformats.org/markup-compatibility/2006">
              <mc:Choice xmlns:v="urn:schemas-microsoft-com:vml" Requires="v">
                <p:oleObj spid="_x0000_s41277" r:id="rId7" imgW="1155700" imgH="203200" progId="Equation.3">
                  <p:embed/>
                </p:oleObj>
              </mc:Choice>
              <mc:Fallback>
                <p:oleObj r:id="rId7" imgW="1155700" imgH="203200" progId="Equation.3">
                  <p:embed/>
                  <p:pic>
                    <p:nvPicPr>
                      <p:cNvPr id="7" name="Object 6">
                        <a:extLst>
                          <a:ext uri="{FF2B5EF4-FFF2-40B4-BE49-F238E27FC236}">
                            <a16:creationId xmlns:a16="http://schemas.microsoft.com/office/drawing/2014/main" id="{BFA35E2F-9548-4E52-920E-19CE5D561B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770" y="3192315"/>
                        <a:ext cx="2074426" cy="360362"/>
                      </a:xfrm>
                      <a:prstGeom prst="rect">
                        <a:avLst/>
                      </a:prstGeom>
                      <a:noFill/>
                    </p:spPr>
                  </p:pic>
                </p:oleObj>
              </mc:Fallback>
            </mc:AlternateContent>
          </a:graphicData>
        </a:graphic>
      </p:graphicFrame>
      <p:sp>
        <p:nvSpPr>
          <p:cNvPr id="19" name="TextBox 18">
            <a:extLst>
              <a:ext uri="{FF2B5EF4-FFF2-40B4-BE49-F238E27FC236}">
                <a16:creationId xmlns:a16="http://schemas.microsoft.com/office/drawing/2014/main" id="{ABF433F4-48C2-430A-AB92-1C2EDC179FBC}"/>
              </a:ext>
            </a:extLst>
          </p:cNvPr>
          <p:cNvSpPr txBox="1"/>
          <p:nvPr/>
        </p:nvSpPr>
        <p:spPr>
          <a:xfrm>
            <a:off x="503520" y="3569044"/>
            <a:ext cx="2582397" cy="400110"/>
          </a:xfrm>
          <a:prstGeom prst="rect">
            <a:avLst/>
          </a:prstGeom>
          <a:noFill/>
        </p:spPr>
        <p:txBody>
          <a:bodyPr wrap="square">
            <a:spAutoFit/>
          </a:bodyPr>
          <a:lstStyle/>
          <a:p>
            <a:r>
              <a:rPr lang="en-US" sz="2000" dirty="0">
                <a:solidFill>
                  <a:srgbClr val="002060"/>
                </a:solidFill>
                <a:effectLst/>
                <a:ea typeface="Times New Roman" panose="02020603050405020304" pitchFamily="18" charset="0"/>
                <a:cs typeface="Arial" panose="020B0604020202020204" pitchFamily="34" charset="0"/>
              </a:rPr>
              <a:t>Where </a:t>
            </a:r>
            <a:r>
              <a:rPr lang="en-US" sz="2000" dirty="0">
                <a:solidFill>
                  <a:srgbClr val="002060"/>
                </a:solidFill>
                <a:effectLst/>
                <a:latin typeface="Symbol" panose="05050102010706020507" pitchFamily="18" charset="2"/>
                <a:ea typeface="Times New Roman" panose="02020603050405020304" pitchFamily="18" charset="0"/>
                <a:cs typeface="Times New Roman" panose="02020603050405020304" pitchFamily="18" charset="0"/>
              </a:rPr>
              <a:t>a</a:t>
            </a:r>
            <a:r>
              <a:rPr lang="en-US" sz="2000" baseline="30000" dirty="0">
                <a:solidFill>
                  <a:srgbClr val="002060"/>
                </a:solidFill>
                <a:effectLst/>
                <a:latin typeface="Symbol" panose="05050102010706020507" pitchFamily="18" charset="2"/>
                <a:ea typeface="Times New Roman" panose="02020603050405020304" pitchFamily="18" charset="0"/>
                <a:cs typeface="Times New Roman" panose="02020603050405020304" pitchFamily="18" charset="0"/>
              </a:rPr>
              <a:t>*</a:t>
            </a:r>
            <a:r>
              <a:rPr lang="en-US" sz="2000" dirty="0">
                <a:solidFill>
                  <a:srgbClr val="002060"/>
                </a:solidFill>
                <a:effectLst/>
                <a:latin typeface="Times New Roman" panose="02020603050405020304" pitchFamily="18" charset="0"/>
                <a:ea typeface="Times New Roman" panose="02020603050405020304" pitchFamily="18" charset="0"/>
              </a:rPr>
              <a:t>=</a:t>
            </a:r>
            <a:r>
              <a:rPr lang="en-US" sz="2000" dirty="0">
                <a:solidFill>
                  <a:srgbClr val="002060"/>
                </a:solidFill>
                <a:effectLst/>
                <a:latin typeface="Symbol" panose="05050102010706020507" pitchFamily="18" charset="2"/>
                <a:ea typeface="Times New Roman" panose="02020603050405020304" pitchFamily="18" charset="0"/>
                <a:cs typeface="Times New Roman" panose="02020603050405020304" pitchFamily="18" charset="0"/>
              </a:rPr>
              <a:t>a+(</a:t>
            </a:r>
            <a:r>
              <a:rPr lang="en-US" sz="2000" i="1" dirty="0">
                <a:solidFill>
                  <a:srgbClr val="002060"/>
                </a:solidFill>
                <a:effectLst/>
                <a:latin typeface="Times New Roman" panose="02020603050405020304" pitchFamily="18" charset="0"/>
                <a:ea typeface="Times New Roman" panose="02020603050405020304" pitchFamily="18" charset="0"/>
              </a:rPr>
              <a:t>p/l</a:t>
            </a:r>
            <a:r>
              <a:rPr lang="en-US" sz="2000" i="1" baseline="-25000" dirty="0">
                <a:solidFill>
                  <a:srgbClr val="002060"/>
                </a:solidFill>
                <a:effectLst/>
                <a:latin typeface="Times New Roman" panose="02020603050405020304" pitchFamily="18" charset="0"/>
                <a:ea typeface="Times New Roman" panose="02020603050405020304" pitchFamily="18" charset="0"/>
              </a:rPr>
              <a:t>2</a:t>
            </a:r>
            <a:r>
              <a:rPr lang="en-US" sz="2000" dirty="0">
                <a:solidFill>
                  <a:srgbClr val="002060"/>
                </a:solidFill>
                <a:effectLst/>
                <a:latin typeface="Times New Roman" panose="02020603050405020304" pitchFamily="18" charset="0"/>
                <a:ea typeface="Times New Roman" panose="02020603050405020304" pitchFamily="18" charset="0"/>
              </a:rPr>
              <a:t>).</a:t>
            </a:r>
            <a:endParaRPr lang="en-US" sz="2000" dirty="0">
              <a:solidFill>
                <a:srgbClr val="002060"/>
              </a:solidFill>
            </a:endParaRPr>
          </a:p>
        </p:txBody>
      </p:sp>
      <p:sp>
        <p:nvSpPr>
          <p:cNvPr id="20" name="Rectangle 29">
            <a:extLst>
              <a:ext uri="{FF2B5EF4-FFF2-40B4-BE49-F238E27FC236}">
                <a16:creationId xmlns:a16="http://schemas.microsoft.com/office/drawing/2014/main" id="{B6CE89F6-27A6-4F4C-A836-9D481869A22B}"/>
              </a:ext>
            </a:extLst>
          </p:cNvPr>
          <p:cNvSpPr>
            <a:spLocks noChangeArrowheads="1"/>
          </p:cNvSpPr>
          <p:nvPr/>
        </p:nvSpPr>
        <p:spPr bwMode="auto">
          <a:xfrm>
            <a:off x="8012560" y="2718583"/>
            <a:ext cx="7921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Arial" pitchFamily="34" charset="0"/>
              <a:buNone/>
            </a:pPr>
            <a:r>
              <a:rPr lang="pt-BR" sz="2000" b="0" dirty="0">
                <a:solidFill>
                  <a:srgbClr val="0099FF"/>
                </a:solidFill>
                <a:latin typeface="Calibri" pitchFamily="34" charset="0"/>
              </a:rPr>
              <a:t>(</a:t>
            </a:r>
            <a:r>
              <a:rPr lang="sr-Latn-RS" sz="2000" b="0" dirty="0">
                <a:solidFill>
                  <a:srgbClr val="0099FF"/>
                </a:solidFill>
                <a:latin typeface="Calibri" pitchFamily="34" charset="0"/>
              </a:rPr>
              <a:t>12</a:t>
            </a:r>
            <a:r>
              <a:rPr lang="pt-BR" sz="2000" b="0" dirty="0">
                <a:solidFill>
                  <a:srgbClr val="0099FF"/>
                </a:solidFill>
                <a:latin typeface="Calibri" pitchFamily="34" charset="0"/>
              </a:rPr>
              <a:t>)</a:t>
            </a:r>
            <a:endParaRPr lang="sr-Latn-CS" sz="2000" b="0" dirty="0">
              <a:solidFill>
                <a:srgbClr val="0099FF"/>
              </a:solidFill>
              <a:latin typeface="Calibri" pitchFamily="34" charset="0"/>
            </a:endParaRPr>
          </a:p>
        </p:txBody>
      </p:sp>
      <p:sp>
        <p:nvSpPr>
          <p:cNvPr id="21" name="Rectangle 29">
            <a:extLst>
              <a:ext uri="{FF2B5EF4-FFF2-40B4-BE49-F238E27FC236}">
                <a16:creationId xmlns:a16="http://schemas.microsoft.com/office/drawing/2014/main" id="{26F0F3FF-B15E-4191-8132-369BD4579D5C}"/>
              </a:ext>
            </a:extLst>
          </p:cNvPr>
          <p:cNvSpPr>
            <a:spLocks noChangeArrowheads="1"/>
          </p:cNvSpPr>
          <p:nvPr/>
        </p:nvSpPr>
        <p:spPr bwMode="auto">
          <a:xfrm>
            <a:off x="8024358" y="3227253"/>
            <a:ext cx="7921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Arial" pitchFamily="34" charset="0"/>
              <a:buNone/>
            </a:pPr>
            <a:r>
              <a:rPr lang="pt-BR" sz="2000" b="0" dirty="0">
                <a:solidFill>
                  <a:srgbClr val="0099FF"/>
                </a:solidFill>
                <a:latin typeface="Calibri" pitchFamily="34" charset="0"/>
              </a:rPr>
              <a:t>(</a:t>
            </a:r>
            <a:r>
              <a:rPr lang="sr-Latn-RS" sz="2000" b="0" dirty="0">
                <a:solidFill>
                  <a:srgbClr val="0099FF"/>
                </a:solidFill>
                <a:latin typeface="Calibri" pitchFamily="34" charset="0"/>
              </a:rPr>
              <a:t>13</a:t>
            </a:r>
            <a:r>
              <a:rPr lang="pt-BR" sz="2000" b="0" dirty="0">
                <a:solidFill>
                  <a:srgbClr val="0099FF"/>
                </a:solidFill>
                <a:latin typeface="Calibri" pitchFamily="34" charset="0"/>
              </a:rPr>
              <a:t>)</a:t>
            </a:r>
            <a:endParaRPr lang="sr-Latn-CS" sz="2000" b="0" dirty="0">
              <a:solidFill>
                <a:srgbClr val="0099FF"/>
              </a:solidFill>
              <a:latin typeface="Calibri" pitchFamily="34" charset="0"/>
            </a:endParaRPr>
          </a:p>
        </p:txBody>
      </p:sp>
      <p:graphicFrame>
        <p:nvGraphicFramePr>
          <p:cNvPr id="8" name="Object 7">
            <a:extLst>
              <a:ext uri="{FF2B5EF4-FFF2-40B4-BE49-F238E27FC236}">
                <a16:creationId xmlns:a16="http://schemas.microsoft.com/office/drawing/2014/main" id="{30F3B430-05DF-4464-B3DA-4B1FAE4C3D54}"/>
              </a:ext>
            </a:extLst>
          </p:cNvPr>
          <p:cNvGraphicFramePr>
            <a:graphicFrameLocks noChangeAspect="1"/>
          </p:cNvGraphicFramePr>
          <p:nvPr>
            <p:extLst>
              <p:ext uri="{D42A27DB-BD31-4B8C-83A1-F6EECF244321}">
                <p14:modId xmlns:p14="http://schemas.microsoft.com/office/powerpoint/2010/main" val="1583325796"/>
              </p:ext>
            </p:extLst>
          </p:nvPr>
        </p:nvGraphicFramePr>
        <p:xfrm>
          <a:off x="5272441" y="3857576"/>
          <a:ext cx="1504324" cy="470102"/>
        </p:xfrm>
        <a:graphic>
          <a:graphicData uri="http://schemas.openxmlformats.org/presentationml/2006/ole">
            <mc:AlternateContent xmlns:mc="http://schemas.openxmlformats.org/markup-compatibility/2006">
              <mc:Choice xmlns:v="urn:schemas-microsoft-com:vml" Requires="v">
                <p:oleObj spid="_x0000_s41278" r:id="rId9" imgW="609336" imgH="203112" progId="Equation.3">
                  <p:embed/>
                </p:oleObj>
              </mc:Choice>
              <mc:Fallback>
                <p:oleObj r:id="rId9" imgW="609336" imgH="203112" progId="Equation.3">
                  <p:embed/>
                  <p:pic>
                    <p:nvPicPr>
                      <p:cNvPr id="8" name="Object 7">
                        <a:extLst>
                          <a:ext uri="{FF2B5EF4-FFF2-40B4-BE49-F238E27FC236}">
                            <a16:creationId xmlns:a16="http://schemas.microsoft.com/office/drawing/2014/main" id="{30F3B430-05DF-4464-B3DA-4B1FAE4C3D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72441" y="3857576"/>
                        <a:ext cx="1504324" cy="470102"/>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84A19DEC-5573-4822-8369-06C665937BDA}"/>
              </a:ext>
            </a:extLst>
          </p:cNvPr>
          <p:cNvGraphicFramePr>
            <a:graphicFrameLocks noChangeAspect="1"/>
          </p:cNvGraphicFramePr>
          <p:nvPr>
            <p:extLst>
              <p:ext uri="{D42A27DB-BD31-4B8C-83A1-F6EECF244321}">
                <p14:modId xmlns:p14="http://schemas.microsoft.com/office/powerpoint/2010/main" val="2406764638"/>
              </p:ext>
            </p:extLst>
          </p:nvPr>
        </p:nvGraphicFramePr>
        <p:xfrm>
          <a:off x="7323178" y="3858970"/>
          <a:ext cx="1504325" cy="470102"/>
        </p:xfrm>
        <a:graphic>
          <a:graphicData uri="http://schemas.openxmlformats.org/presentationml/2006/ole">
            <mc:AlternateContent xmlns:mc="http://schemas.openxmlformats.org/markup-compatibility/2006">
              <mc:Choice xmlns:v="urn:schemas-microsoft-com:vml" Requires="v">
                <p:oleObj spid="_x0000_s41279" r:id="rId11" imgW="609336" imgH="203112" progId="Equation.3">
                  <p:embed/>
                </p:oleObj>
              </mc:Choice>
              <mc:Fallback>
                <p:oleObj r:id="rId11" imgW="609336" imgH="203112" progId="Equation.3">
                  <p:embed/>
                  <p:pic>
                    <p:nvPicPr>
                      <p:cNvPr id="9" name="Object 8">
                        <a:extLst>
                          <a:ext uri="{FF2B5EF4-FFF2-40B4-BE49-F238E27FC236}">
                            <a16:creationId xmlns:a16="http://schemas.microsoft.com/office/drawing/2014/main" id="{84A19DEC-5573-4822-8369-06C665937BD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3178" y="3858970"/>
                        <a:ext cx="1504325" cy="470102"/>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3AF4B42C-39ED-4D37-AD22-0F0F00D88F13}"/>
              </a:ext>
            </a:extLst>
          </p:cNvPr>
          <p:cNvGraphicFramePr>
            <a:graphicFrameLocks noChangeAspect="1"/>
          </p:cNvGraphicFramePr>
          <p:nvPr>
            <p:extLst>
              <p:ext uri="{D42A27DB-BD31-4B8C-83A1-F6EECF244321}">
                <p14:modId xmlns:p14="http://schemas.microsoft.com/office/powerpoint/2010/main" val="3836466854"/>
              </p:ext>
            </p:extLst>
          </p:nvPr>
        </p:nvGraphicFramePr>
        <p:xfrm>
          <a:off x="5462440" y="4184450"/>
          <a:ext cx="1412855" cy="441517"/>
        </p:xfrm>
        <a:graphic>
          <a:graphicData uri="http://schemas.openxmlformats.org/presentationml/2006/ole">
            <mc:AlternateContent xmlns:mc="http://schemas.openxmlformats.org/markup-compatibility/2006">
              <mc:Choice xmlns:v="urn:schemas-microsoft-com:vml" Requires="v">
                <p:oleObj spid="_x0000_s41280" r:id="rId13" imgW="609336" imgH="203112" progId="Equation.3">
                  <p:embed/>
                </p:oleObj>
              </mc:Choice>
              <mc:Fallback>
                <p:oleObj r:id="rId13" imgW="609336" imgH="203112" progId="Equation.3">
                  <p:embed/>
                  <p:pic>
                    <p:nvPicPr>
                      <p:cNvPr id="14" name="Object 13">
                        <a:extLst>
                          <a:ext uri="{FF2B5EF4-FFF2-40B4-BE49-F238E27FC236}">
                            <a16:creationId xmlns:a16="http://schemas.microsoft.com/office/drawing/2014/main" id="{3AF4B42C-39ED-4D37-AD22-0F0F00D88F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62440" y="4184450"/>
                        <a:ext cx="1412855" cy="441517"/>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639DCF26-A557-4437-BF6A-543E62B61E08}"/>
              </a:ext>
            </a:extLst>
          </p:cNvPr>
          <p:cNvGraphicFramePr>
            <a:graphicFrameLocks noChangeAspect="1"/>
          </p:cNvGraphicFramePr>
          <p:nvPr>
            <p:extLst>
              <p:ext uri="{D42A27DB-BD31-4B8C-83A1-F6EECF244321}">
                <p14:modId xmlns:p14="http://schemas.microsoft.com/office/powerpoint/2010/main" val="1789655364"/>
              </p:ext>
            </p:extLst>
          </p:nvPr>
        </p:nvGraphicFramePr>
        <p:xfrm>
          <a:off x="3558894" y="4607736"/>
          <a:ext cx="1836320" cy="409588"/>
        </p:xfrm>
        <a:graphic>
          <a:graphicData uri="http://schemas.openxmlformats.org/presentationml/2006/ole">
            <mc:AlternateContent xmlns:mc="http://schemas.openxmlformats.org/markup-compatibility/2006">
              <mc:Choice xmlns:v="urn:schemas-microsoft-com:vml" Requires="v">
                <p:oleObj spid="_x0000_s41281" r:id="rId14" imgW="850531" imgH="203112" progId="Equation.3">
                  <p:embed/>
                </p:oleObj>
              </mc:Choice>
              <mc:Fallback>
                <p:oleObj r:id="rId14" imgW="850531" imgH="203112" progId="Equation.3">
                  <p:embed/>
                  <p:pic>
                    <p:nvPicPr>
                      <p:cNvPr id="15" name="Object 14">
                        <a:extLst>
                          <a:ext uri="{FF2B5EF4-FFF2-40B4-BE49-F238E27FC236}">
                            <a16:creationId xmlns:a16="http://schemas.microsoft.com/office/drawing/2014/main" id="{639DCF26-A557-4437-BF6A-543E62B61E0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8894" y="4607736"/>
                        <a:ext cx="1836320" cy="409588"/>
                      </a:xfrm>
                      <a:prstGeom prst="rect">
                        <a:avLst/>
                      </a:prstGeom>
                      <a:noFill/>
                    </p:spPr>
                  </p:pic>
                </p:oleObj>
              </mc:Fallback>
            </mc:AlternateContent>
          </a:graphicData>
        </a:graphic>
      </p:graphicFrame>
      <p:sp>
        <p:nvSpPr>
          <p:cNvPr id="16" name="Rectangle 5">
            <a:extLst>
              <a:ext uri="{FF2B5EF4-FFF2-40B4-BE49-F238E27FC236}">
                <a16:creationId xmlns:a16="http://schemas.microsoft.com/office/drawing/2014/main" id="{C1D929E2-E4BC-4A8D-B55E-5C8273C921CF}"/>
              </a:ext>
            </a:extLst>
          </p:cNvPr>
          <p:cNvSpPr>
            <a:spLocks noChangeArrowheads="1"/>
          </p:cNvSpPr>
          <p:nvPr/>
        </p:nvSpPr>
        <p:spPr bwMode="auto">
          <a:xfrm>
            <a:off x="57337" y="3869415"/>
            <a:ext cx="58753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sz="2000" dirty="0">
                <a:solidFill>
                  <a:srgbClr val="002060"/>
                </a:solidFill>
                <a:effectLst/>
                <a:ea typeface="Times New Roman" panose="02020603050405020304" pitchFamily="18" charset="0"/>
                <a:cs typeface="Arial" panose="020B0604020202020204" pitchFamily="34" charset="0"/>
              </a:rPr>
              <a:t>From equation (</a:t>
            </a:r>
            <a:r>
              <a:rPr lang="sr-Latn-RS" sz="2000" dirty="0">
                <a:solidFill>
                  <a:srgbClr val="002060"/>
                </a:solidFill>
                <a:effectLst/>
                <a:ea typeface="Times New Roman" panose="02020603050405020304" pitchFamily="18" charset="0"/>
                <a:cs typeface="Arial" panose="020B0604020202020204" pitchFamily="34" charset="0"/>
              </a:rPr>
              <a:t>11</a:t>
            </a:r>
            <a:r>
              <a:rPr lang="en-US" sz="2000" dirty="0">
                <a:solidFill>
                  <a:srgbClr val="002060"/>
                </a:solidFill>
                <a:effectLst/>
                <a:ea typeface="Times New Roman" panose="02020603050405020304" pitchFamily="18" charset="0"/>
                <a:cs typeface="Arial" panose="020B0604020202020204" pitchFamily="34" charset="0"/>
              </a:rPr>
              <a:t>)-(</a:t>
            </a:r>
            <a:r>
              <a:rPr lang="sr-Latn-RS" sz="2000" dirty="0">
                <a:solidFill>
                  <a:srgbClr val="002060"/>
                </a:solidFill>
                <a:effectLst/>
                <a:ea typeface="Times New Roman" panose="02020603050405020304" pitchFamily="18" charset="0"/>
                <a:cs typeface="Arial" panose="020B0604020202020204" pitchFamily="34" charset="0"/>
              </a:rPr>
              <a:t>13</a:t>
            </a:r>
            <a:r>
              <a:rPr lang="en-US" sz="2000" dirty="0">
                <a:solidFill>
                  <a:srgbClr val="002060"/>
                </a:solidFill>
                <a:effectLst/>
                <a:ea typeface="Times New Roman" panose="02020603050405020304" pitchFamily="18" charset="0"/>
                <a:cs typeface="Arial" panose="020B0604020202020204" pitchFamily="34" charset="0"/>
              </a:rPr>
              <a:t>) can be calculated</a:t>
            </a:r>
            <a:endParaRPr kumimoji="0" lang="en-US" altLang="en-US" sz="2000" b="0" i="0" u="none" strike="noStrike" cap="none" normalizeH="0" baseline="0" dirty="0">
              <a:ln>
                <a:noFill/>
              </a:ln>
              <a:solidFill>
                <a:srgbClr val="002060"/>
              </a:solidFill>
              <a:effectLst/>
              <a:cs typeface="Arial" panose="020B0604020202020204" pitchFamily="34" charset="0"/>
            </a:endParaRPr>
          </a:p>
        </p:txBody>
      </p:sp>
      <p:sp>
        <p:nvSpPr>
          <p:cNvPr id="17" name="Rectangle 6">
            <a:extLst>
              <a:ext uri="{FF2B5EF4-FFF2-40B4-BE49-F238E27FC236}">
                <a16:creationId xmlns:a16="http://schemas.microsoft.com/office/drawing/2014/main" id="{E4EFDC2C-C2B2-48E0-BE60-48C057CF9B68}"/>
              </a:ext>
            </a:extLst>
          </p:cNvPr>
          <p:cNvSpPr>
            <a:spLocks noChangeArrowheads="1"/>
          </p:cNvSpPr>
          <p:nvPr/>
        </p:nvSpPr>
        <p:spPr bwMode="auto">
          <a:xfrm>
            <a:off x="6685704" y="3900790"/>
            <a:ext cx="7120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 </a:t>
            </a:r>
            <a:r>
              <a:rPr kumimoji="0" lang="en-US" altLang="en-US" sz="2000"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an</a:t>
            </a:r>
            <a:r>
              <a:rPr kumimoji="0" lang="sr-Latn-RS" altLang="en-US" sz="2000"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d</a:t>
            </a:r>
            <a:endParaRPr kumimoji="0" lang="en-US" altLang="en-US" sz="2000" i="0" u="none" strike="noStrike" cap="none" normalizeH="0" baseline="0" dirty="0">
              <a:ln>
                <a:noFill/>
              </a:ln>
              <a:solidFill>
                <a:srgbClr val="002060"/>
              </a:solidFill>
              <a:effectLst/>
              <a:latin typeface="Arial" panose="020B0604020202020204" pitchFamily="34" charset="0"/>
            </a:endParaRPr>
          </a:p>
        </p:txBody>
      </p:sp>
      <p:sp>
        <p:nvSpPr>
          <p:cNvPr id="18" name="Rectangle 7">
            <a:extLst>
              <a:ext uri="{FF2B5EF4-FFF2-40B4-BE49-F238E27FC236}">
                <a16:creationId xmlns:a16="http://schemas.microsoft.com/office/drawing/2014/main" id="{24F24952-5C07-401A-B961-4BF9D72EA1C7}"/>
              </a:ext>
            </a:extLst>
          </p:cNvPr>
          <p:cNvSpPr>
            <a:spLocks noChangeArrowheads="1"/>
          </p:cNvSpPr>
          <p:nvPr/>
        </p:nvSpPr>
        <p:spPr bwMode="auto">
          <a:xfrm>
            <a:off x="76151" y="4275077"/>
            <a:ext cx="5397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171450" algn="l"/>
              </a:tabLst>
              <a:defRPr>
                <a:solidFill>
                  <a:schemeClr val="tx1"/>
                </a:solidFill>
                <a:latin typeface="Arial" panose="020B0604020202020204" pitchFamily="34" charset="0"/>
              </a:defRPr>
            </a:lvl1pPr>
            <a:lvl2pPr eaLnBrk="0" hangingPunct="0">
              <a:tabLst>
                <a:tab pos="171450" algn="l"/>
              </a:tabLst>
              <a:defRPr>
                <a:solidFill>
                  <a:schemeClr val="tx1"/>
                </a:solidFill>
                <a:latin typeface="Arial" panose="020B0604020202020204" pitchFamily="34" charset="0"/>
              </a:defRPr>
            </a:lvl2pPr>
            <a:lvl3pPr eaLnBrk="0" hangingPunct="0">
              <a:tabLst>
                <a:tab pos="171450" algn="l"/>
              </a:tabLst>
              <a:defRPr>
                <a:solidFill>
                  <a:schemeClr val="tx1"/>
                </a:solidFill>
                <a:latin typeface="Arial" panose="020B0604020202020204" pitchFamily="34" charset="0"/>
              </a:defRPr>
            </a:lvl3pPr>
            <a:lvl4pPr eaLnBrk="0" hangingPunct="0">
              <a:tabLst>
                <a:tab pos="171450" algn="l"/>
              </a:tabLst>
              <a:defRPr>
                <a:solidFill>
                  <a:schemeClr val="tx1"/>
                </a:solidFill>
                <a:latin typeface="Arial" panose="020B0604020202020204" pitchFamily="34" charset="0"/>
              </a:defRPr>
            </a:lvl4pPr>
            <a:lvl5pPr eaLnBrk="0" hangingPunct="0">
              <a:tabLst>
                <a:tab pos="171450" algn="l"/>
              </a:tabLst>
              <a:defRPr>
                <a:solidFill>
                  <a:schemeClr val="tx1"/>
                </a:solidFill>
                <a:latin typeface="Arial" panose="020B0604020202020204" pitchFamily="34" charset="0"/>
              </a:defRPr>
            </a:lvl5pPr>
            <a:lvl6pPr eaLnBrk="0" fontAlgn="base" hangingPunct="0">
              <a:spcBef>
                <a:spcPct val="0"/>
              </a:spcBef>
              <a:spcAft>
                <a:spcPct val="0"/>
              </a:spcAft>
              <a:tabLst>
                <a:tab pos="171450" algn="l"/>
              </a:tabLst>
              <a:defRPr>
                <a:solidFill>
                  <a:schemeClr val="tx1"/>
                </a:solidFill>
                <a:latin typeface="Arial" panose="020B0604020202020204" pitchFamily="34" charset="0"/>
              </a:defRPr>
            </a:lvl6pPr>
            <a:lvl7pPr eaLnBrk="0" fontAlgn="base" hangingPunct="0">
              <a:spcBef>
                <a:spcPct val="0"/>
              </a:spcBef>
              <a:spcAft>
                <a:spcPct val="0"/>
              </a:spcAft>
              <a:tabLst>
                <a:tab pos="171450" algn="l"/>
              </a:tabLst>
              <a:defRPr>
                <a:solidFill>
                  <a:schemeClr val="tx1"/>
                </a:solidFill>
                <a:latin typeface="Arial" panose="020B0604020202020204" pitchFamily="34" charset="0"/>
              </a:defRPr>
            </a:lvl7pPr>
            <a:lvl8pPr eaLnBrk="0" fontAlgn="base" hangingPunct="0">
              <a:spcBef>
                <a:spcPct val="0"/>
              </a:spcBef>
              <a:spcAft>
                <a:spcPct val="0"/>
              </a:spcAft>
              <a:tabLst>
                <a:tab pos="171450" algn="l"/>
              </a:tabLst>
              <a:defRPr>
                <a:solidFill>
                  <a:schemeClr val="tx1"/>
                </a:solidFill>
                <a:latin typeface="Arial" panose="020B0604020202020204" pitchFamily="34" charset="0"/>
              </a:defRPr>
            </a:lvl8pPr>
            <a:lvl9pPr eaLnBrk="0" fontAlgn="base" hangingPunct="0">
              <a:spcBef>
                <a:spcPct val="0"/>
              </a:spcBef>
              <a:spcAft>
                <a:spcPct val="0"/>
              </a:spcAft>
              <a:tabLst>
                <a:tab pos="1714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1450" algn="l"/>
              </a:tabLst>
            </a:pPr>
            <a:r>
              <a:rPr lang="en-US" sz="2000" dirty="0">
                <a:solidFill>
                  <a:srgbClr val="002060"/>
                </a:solidFill>
                <a:effectLst/>
                <a:ea typeface="Times New Roman" panose="02020603050405020304" pitchFamily="18" charset="0"/>
                <a:cs typeface="Arial" panose="020B0604020202020204" pitchFamily="34" charset="0"/>
              </a:rPr>
              <a:t>Relationship between external coordinates</a:t>
            </a:r>
            <a:endParaRPr kumimoji="0" lang="en-US" altLang="en-US" sz="2000" b="0" i="0" u="none" strike="noStrike" cap="none" normalizeH="0" baseline="0" dirty="0">
              <a:ln>
                <a:noFill/>
              </a:ln>
              <a:solidFill>
                <a:srgbClr val="002060"/>
              </a:solidFill>
              <a:effectLst/>
              <a:cs typeface="Arial" panose="020B0604020202020204" pitchFamily="34" charset="0"/>
            </a:endParaRPr>
          </a:p>
        </p:txBody>
      </p:sp>
      <p:sp>
        <p:nvSpPr>
          <p:cNvPr id="22" name="Rectangle 8">
            <a:extLst>
              <a:ext uri="{FF2B5EF4-FFF2-40B4-BE49-F238E27FC236}">
                <a16:creationId xmlns:a16="http://schemas.microsoft.com/office/drawing/2014/main" id="{0ECADA8D-EA0C-435E-8201-FA6FE081BCDF}"/>
              </a:ext>
            </a:extLst>
          </p:cNvPr>
          <p:cNvSpPr>
            <a:spLocks noChangeArrowheads="1"/>
          </p:cNvSpPr>
          <p:nvPr/>
        </p:nvSpPr>
        <p:spPr bwMode="auto">
          <a:xfrm>
            <a:off x="352336" y="4587774"/>
            <a:ext cx="36774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sz="2000" dirty="0">
                <a:solidFill>
                  <a:srgbClr val="002060"/>
                </a:solidFill>
                <a:effectLst/>
                <a:ea typeface="Times New Roman" panose="02020603050405020304" pitchFamily="18" charset="0"/>
                <a:cs typeface="Arial" panose="020B0604020202020204" pitchFamily="34" charset="0"/>
              </a:rPr>
              <a:t>and internal coordinates</a:t>
            </a:r>
            <a:endParaRPr kumimoji="0" lang="en-US" altLang="en-US" sz="2000" b="0" i="0" u="none" strike="noStrike" cap="none" normalizeH="0" baseline="0" dirty="0">
              <a:ln>
                <a:noFill/>
              </a:ln>
              <a:solidFill>
                <a:srgbClr val="002060"/>
              </a:solidFill>
              <a:effectLst/>
              <a:cs typeface="Arial" panose="020B0604020202020204" pitchFamily="34" charset="0"/>
            </a:endParaRPr>
          </a:p>
        </p:txBody>
      </p:sp>
      <p:sp>
        <p:nvSpPr>
          <p:cNvPr id="23" name="Rectangle 9">
            <a:extLst>
              <a:ext uri="{FF2B5EF4-FFF2-40B4-BE49-F238E27FC236}">
                <a16:creationId xmlns:a16="http://schemas.microsoft.com/office/drawing/2014/main" id="{CE852EB7-25C1-4C0F-9334-4EE49E59E602}"/>
              </a:ext>
            </a:extLst>
          </p:cNvPr>
          <p:cNvSpPr>
            <a:spLocks noChangeArrowheads="1"/>
          </p:cNvSpPr>
          <p:nvPr/>
        </p:nvSpPr>
        <p:spPr bwMode="auto">
          <a:xfrm>
            <a:off x="5428467" y="4569896"/>
            <a:ext cx="32736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171450" algn="l"/>
              </a:tabLst>
              <a:defRPr>
                <a:solidFill>
                  <a:schemeClr val="tx1"/>
                </a:solidFill>
                <a:latin typeface="Arial" panose="020B0604020202020204" pitchFamily="34" charset="0"/>
              </a:defRPr>
            </a:lvl1pPr>
            <a:lvl2pPr eaLnBrk="0" hangingPunct="0">
              <a:tabLst>
                <a:tab pos="171450" algn="l"/>
              </a:tabLst>
              <a:defRPr>
                <a:solidFill>
                  <a:schemeClr val="tx1"/>
                </a:solidFill>
                <a:latin typeface="Arial" panose="020B0604020202020204" pitchFamily="34" charset="0"/>
              </a:defRPr>
            </a:lvl2pPr>
            <a:lvl3pPr eaLnBrk="0" hangingPunct="0">
              <a:tabLst>
                <a:tab pos="171450" algn="l"/>
              </a:tabLst>
              <a:defRPr>
                <a:solidFill>
                  <a:schemeClr val="tx1"/>
                </a:solidFill>
                <a:latin typeface="Arial" panose="020B0604020202020204" pitchFamily="34" charset="0"/>
              </a:defRPr>
            </a:lvl3pPr>
            <a:lvl4pPr eaLnBrk="0" hangingPunct="0">
              <a:tabLst>
                <a:tab pos="171450" algn="l"/>
              </a:tabLst>
              <a:defRPr>
                <a:solidFill>
                  <a:schemeClr val="tx1"/>
                </a:solidFill>
                <a:latin typeface="Arial" panose="020B0604020202020204" pitchFamily="34" charset="0"/>
              </a:defRPr>
            </a:lvl4pPr>
            <a:lvl5pPr eaLnBrk="0" hangingPunct="0">
              <a:tabLst>
                <a:tab pos="171450" algn="l"/>
              </a:tabLst>
              <a:defRPr>
                <a:solidFill>
                  <a:schemeClr val="tx1"/>
                </a:solidFill>
                <a:latin typeface="Arial" panose="020B0604020202020204" pitchFamily="34" charset="0"/>
              </a:defRPr>
            </a:lvl5pPr>
            <a:lvl6pPr eaLnBrk="0" fontAlgn="base" hangingPunct="0">
              <a:spcBef>
                <a:spcPct val="0"/>
              </a:spcBef>
              <a:spcAft>
                <a:spcPct val="0"/>
              </a:spcAft>
              <a:tabLst>
                <a:tab pos="171450" algn="l"/>
              </a:tabLst>
              <a:defRPr>
                <a:solidFill>
                  <a:schemeClr val="tx1"/>
                </a:solidFill>
                <a:latin typeface="Arial" panose="020B0604020202020204" pitchFamily="34" charset="0"/>
              </a:defRPr>
            </a:lvl6pPr>
            <a:lvl7pPr eaLnBrk="0" fontAlgn="base" hangingPunct="0">
              <a:spcBef>
                <a:spcPct val="0"/>
              </a:spcBef>
              <a:spcAft>
                <a:spcPct val="0"/>
              </a:spcAft>
              <a:tabLst>
                <a:tab pos="171450" algn="l"/>
              </a:tabLst>
              <a:defRPr>
                <a:solidFill>
                  <a:schemeClr val="tx1"/>
                </a:solidFill>
                <a:latin typeface="Arial" panose="020B0604020202020204" pitchFamily="34" charset="0"/>
              </a:defRPr>
            </a:lvl7pPr>
            <a:lvl8pPr eaLnBrk="0" fontAlgn="base" hangingPunct="0">
              <a:spcBef>
                <a:spcPct val="0"/>
              </a:spcBef>
              <a:spcAft>
                <a:spcPct val="0"/>
              </a:spcAft>
              <a:tabLst>
                <a:tab pos="171450" algn="l"/>
              </a:tabLst>
              <a:defRPr>
                <a:solidFill>
                  <a:schemeClr val="tx1"/>
                </a:solidFill>
                <a:latin typeface="Arial" panose="020B0604020202020204" pitchFamily="34" charset="0"/>
              </a:defRPr>
            </a:lvl8pPr>
            <a:lvl9pPr eaLnBrk="0" fontAlgn="base" hangingPunct="0">
              <a:spcBef>
                <a:spcPct val="0"/>
              </a:spcBef>
              <a:spcAft>
                <a:spcPct val="0"/>
              </a:spcAft>
              <a:tabLst>
                <a:tab pos="1714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71450" algn="l"/>
              </a:tabLst>
            </a:pPr>
            <a:r>
              <a:rPr kumimoji="0" lang="en-US" altLang="en-US" sz="2000" b="0" i="0" u="none" strike="noStrike" cap="none" normalizeH="0" baseline="0" dirty="0">
                <a:ln>
                  <a:noFill/>
                </a:ln>
                <a:solidFill>
                  <a:srgbClr val="002060"/>
                </a:solidFill>
                <a:effectLst/>
                <a:ea typeface="Times New Roman" panose="02020603050405020304" pitchFamily="18" charset="0"/>
                <a:cs typeface="Arial" panose="020B0604020202020204" pitchFamily="34" charset="0"/>
              </a:rPr>
              <a:t> </a:t>
            </a:r>
            <a:r>
              <a:rPr lang="en-US" sz="2000" dirty="0">
                <a:solidFill>
                  <a:srgbClr val="002060"/>
                </a:solidFill>
                <a:effectLst/>
                <a:ea typeface="Times New Roman" panose="02020603050405020304" pitchFamily="18" charset="0"/>
                <a:cs typeface="Arial" panose="020B0604020202020204" pitchFamily="34" charset="0"/>
              </a:rPr>
              <a:t>are defined by equation </a:t>
            </a:r>
            <a:r>
              <a:rPr kumimoji="0" lang="en-US" altLang="en-US" sz="2000" b="0" i="0" u="none" strike="noStrike" cap="none" normalizeH="0" baseline="0" dirty="0">
                <a:ln>
                  <a:noFill/>
                </a:ln>
                <a:solidFill>
                  <a:srgbClr val="002060"/>
                </a:solidFill>
                <a:effectLst/>
                <a:ea typeface="Times New Roman" panose="02020603050405020304" pitchFamily="18" charset="0"/>
                <a:cs typeface="Arial" panose="020B0604020202020204" pitchFamily="34" charset="0"/>
              </a:rPr>
              <a:t>:</a:t>
            </a:r>
            <a:endParaRPr kumimoji="0" lang="en-US" altLang="en-US" sz="2000" b="0" i="0" u="none" strike="noStrike" cap="none" normalizeH="0" baseline="0" dirty="0">
              <a:ln>
                <a:noFill/>
              </a:ln>
              <a:solidFill>
                <a:srgbClr val="002060"/>
              </a:solidFill>
              <a:effectLst/>
              <a:cs typeface="Arial" panose="020B0604020202020204" pitchFamily="34" charset="0"/>
            </a:endParaRPr>
          </a:p>
        </p:txBody>
      </p:sp>
      <p:sp>
        <p:nvSpPr>
          <p:cNvPr id="26" name="Rectangle 29">
            <a:extLst>
              <a:ext uri="{FF2B5EF4-FFF2-40B4-BE49-F238E27FC236}">
                <a16:creationId xmlns:a16="http://schemas.microsoft.com/office/drawing/2014/main" id="{81267948-FD4F-40F2-BA9B-54EC29BCFB1A}"/>
              </a:ext>
            </a:extLst>
          </p:cNvPr>
          <p:cNvSpPr>
            <a:spLocks noChangeArrowheads="1"/>
          </p:cNvSpPr>
          <p:nvPr/>
        </p:nvSpPr>
        <p:spPr bwMode="auto">
          <a:xfrm>
            <a:off x="8024358" y="5641839"/>
            <a:ext cx="7921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Arial" pitchFamily="34" charset="0"/>
              <a:buNone/>
            </a:pPr>
            <a:r>
              <a:rPr lang="pt-BR" sz="2000" b="0" dirty="0">
                <a:solidFill>
                  <a:srgbClr val="0099FF"/>
                </a:solidFill>
                <a:latin typeface="Calibri" pitchFamily="34" charset="0"/>
              </a:rPr>
              <a:t>(</a:t>
            </a:r>
            <a:r>
              <a:rPr lang="sr-Latn-RS" sz="2000" b="0" dirty="0">
                <a:solidFill>
                  <a:srgbClr val="0099FF"/>
                </a:solidFill>
                <a:latin typeface="Calibri" pitchFamily="34" charset="0"/>
              </a:rPr>
              <a:t>14</a:t>
            </a:r>
            <a:r>
              <a:rPr lang="pt-BR" sz="2000" b="0" dirty="0">
                <a:solidFill>
                  <a:srgbClr val="0099FF"/>
                </a:solidFill>
                <a:latin typeface="Calibri" pitchFamily="34" charset="0"/>
              </a:rPr>
              <a:t>)</a:t>
            </a:r>
            <a:endParaRPr lang="sr-Latn-CS" sz="2000" b="0" dirty="0">
              <a:solidFill>
                <a:srgbClr val="0099FF"/>
              </a:solidFill>
              <a:latin typeface="Calibri" pitchFamily="34" charset="0"/>
            </a:endParaRPr>
          </a:p>
        </p:txBody>
      </p:sp>
      <p:sp>
        <p:nvSpPr>
          <p:cNvPr id="24" name="Rectangle 2">
            <a:extLst>
              <a:ext uri="{FF2B5EF4-FFF2-40B4-BE49-F238E27FC236}">
                <a16:creationId xmlns:a16="http://schemas.microsoft.com/office/drawing/2014/main" id="{C1218B0D-09CD-4FBF-AA32-42F93AA2718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a:extLst>
              <a:ext uri="{FF2B5EF4-FFF2-40B4-BE49-F238E27FC236}">
                <a16:creationId xmlns:a16="http://schemas.microsoft.com/office/drawing/2014/main" id="{CC632DDE-6302-487B-8AC1-2FF9B38D6674}"/>
              </a:ext>
            </a:extLst>
          </p:cNvPr>
          <p:cNvGraphicFramePr>
            <a:graphicFrameLocks noChangeAspect="1"/>
          </p:cNvGraphicFramePr>
          <p:nvPr>
            <p:extLst>
              <p:ext uri="{D42A27DB-BD31-4B8C-83A1-F6EECF244321}">
                <p14:modId xmlns:p14="http://schemas.microsoft.com/office/powerpoint/2010/main" val="3724847797"/>
              </p:ext>
            </p:extLst>
          </p:nvPr>
        </p:nvGraphicFramePr>
        <p:xfrm>
          <a:off x="442160" y="4992599"/>
          <a:ext cx="3677414" cy="1733503"/>
        </p:xfrm>
        <a:graphic>
          <a:graphicData uri="http://schemas.openxmlformats.org/presentationml/2006/ole">
            <mc:AlternateContent xmlns:mc="http://schemas.openxmlformats.org/markup-compatibility/2006">
              <mc:Choice xmlns:v="urn:schemas-microsoft-com:vml" Requires="v">
                <p:oleObj spid="_x0000_s41282" r:id="rId16" imgW="2133600" imgH="990600" progId="Equation.3">
                  <p:embed/>
                </p:oleObj>
              </mc:Choice>
              <mc:Fallback>
                <p:oleObj r:id="rId16" imgW="2133600" imgH="990600" progId="Equation.3">
                  <p:embed/>
                  <p:pic>
                    <p:nvPicPr>
                      <p:cNvPr id="0" name="Object 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2160" y="4992599"/>
                        <a:ext cx="3677414" cy="1733503"/>
                      </a:xfrm>
                      <a:prstGeom prst="rect">
                        <a:avLst/>
                      </a:prstGeom>
                      <a:noFill/>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3" name="Rectangle 14"/>
          <p:cNvSpPr>
            <a:spLocks noChangeArrowheads="1"/>
          </p:cNvSpPr>
          <p:nvPr/>
        </p:nvSpPr>
        <p:spPr bwMode="auto">
          <a:xfrm>
            <a:off x="339827" y="500576"/>
            <a:ext cx="8496944" cy="2246769"/>
          </a:xfrm>
          <a:prstGeom prst="rect">
            <a:avLst/>
          </a:prstGeom>
          <a:noFill/>
          <a:ln>
            <a:noFill/>
          </a:ln>
          <a:effectLst/>
        </p:spPr>
        <p:txBody>
          <a:bodyPr wrap="square" anchor="ctr">
            <a:spAutoFit/>
          </a:bodyPr>
          <a:lstStyle/>
          <a:p>
            <a:pPr algn="just">
              <a:tabLst>
                <a:tab pos="3143250" algn="l"/>
                <a:tab pos="3200400" algn="l"/>
              </a:tabLst>
            </a:pPr>
            <a:r>
              <a:rPr lang="sr-Latn-RS" sz="2000" dirty="0">
                <a:effectLst/>
                <a:ea typeface="Times New Roman" panose="02020603050405020304" pitchFamily="18" charset="0"/>
                <a:cs typeface="Arial" panose="020B0604020202020204" pitchFamily="34" charset="0"/>
              </a:rPr>
              <a:t>D</a:t>
            </a:r>
            <a:r>
              <a:rPr lang="en-US" sz="2000" dirty="0" err="1">
                <a:effectLst/>
                <a:ea typeface="Times New Roman" panose="02020603050405020304" pitchFamily="18" charset="0"/>
                <a:cs typeface="Arial" panose="020B0604020202020204" pitchFamily="34" charset="0"/>
              </a:rPr>
              <a:t>ynamic</a:t>
            </a:r>
            <a:r>
              <a:rPr lang="en-US" sz="2000" dirty="0">
                <a:effectLst/>
                <a:ea typeface="Times New Roman" panose="02020603050405020304" pitchFamily="18" charset="0"/>
                <a:cs typeface="Arial" panose="020B0604020202020204" pitchFamily="34" charset="0"/>
              </a:rPr>
              <a:t> model of the system has been defined for four generalized coordinates</a:t>
            </a:r>
            <a:r>
              <a:rPr lang="en-US" sz="2000" dirty="0">
                <a:solidFill>
                  <a:srgbClr val="002060"/>
                </a:solidFill>
                <a:effectLst/>
                <a:ea typeface="Times New Roman" panose="02020603050405020304" pitchFamily="18" charset="0"/>
                <a:cs typeface="Arial" panose="020B0604020202020204" pitchFamily="34" charset="0"/>
              </a:rPr>
              <a:t> </a:t>
            </a:r>
            <a:r>
              <a:rPr lang="en-US" sz="2000" i="1" dirty="0">
                <a:solidFill>
                  <a:srgbClr val="002060"/>
                </a:solidFill>
                <a:effectLst/>
                <a:latin typeface="Times New Roman" panose="02020603050405020304" pitchFamily="18" charset="0"/>
                <a:ea typeface="Times New Roman" panose="02020603050405020304" pitchFamily="18" charset="0"/>
              </a:rPr>
              <a:t>p/l</a:t>
            </a:r>
            <a:r>
              <a:rPr lang="en-US" sz="2000" i="1" baseline="-25000" dirty="0">
                <a:solidFill>
                  <a:srgbClr val="002060"/>
                </a:solidFill>
                <a:effectLst/>
                <a:latin typeface="Times New Roman" panose="02020603050405020304" pitchFamily="18" charset="0"/>
                <a:ea typeface="Times New Roman" panose="02020603050405020304" pitchFamily="18" charset="0"/>
              </a:rPr>
              <a:t>2</a:t>
            </a:r>
            <a:r>
              <a:rPr lang="pl-PL" sz="2000" dirty="0">
                <a:solidFill>
                  <a:srgbClr val="002060"/>
                </a:solidFill>
                <a:effectLst/>
                <a:latin typeface="Times New Roman" panose="02020603050405020304" pitchFamily="18" charset="0"/>
                <a:ea typeface="Times New Roman" panose="02020603050405020304" pitchFamily="18" charset="0"/>
              </a:rPr>
              <a:t>, </a:t>
            </a:r>
            <a:r>
              <a:rPr lang="en-US" sz="2000" i="1" dirty="0">
                <a:solidFill>
                  <a:srgbClr val="002060"/>
                </a:solidFill>
                <a:effectLst/>
                <a:latin typeface="Times New Roman" panose="02020603050405020304" pitchFamily="18" charset="0"/>
                <a:ea typeface="Times New Roman" panose="02020603050405020304" pitchFamily="18" charset="0"/>
              </a:rPr>
              <a:t>u</a:t>
            </a:r>
            <a:r>
              <a:rPr lang="en-US" sz="2000" dirty="0">
                <a:solidFill>
                  <a:srgbClr val="002060"/>
                </a:solidFill>
                <a:effectLst/>
                <a:latin typeface="Times New Roman" panose="02020603050405020304" pitchFamily="18" charset="0"/>
                <a:ea typeface="Times New Roman" panose="02020603050405020304" pitchFamily="18" charset="0"/>
              </a:rPr>
              <a:t>, </a:t>
            </a:r>
            <a:r>
              <a:rPr lang="en-US" sz="2000" i="1" dirty="0">
                <a:solidFill>
                  <a:srgbClr val="002060"/>
                </a:solidFill>
                <a:effectLst/>
                <a:latin typeface="Times New Roman" panose="02020603050405020304" pitchFamily="18" charset="0"/>
                <a:ea typeface="Times New Roman" panose="02020603050405020304" pitchFamily="18" charset="0"/>
              </a:rPr>
              <a:t>w, </a:t>
            </a:r>
            <a:r>
              <a:rPr lang="en-US" sz="2000" i="1" dirty="0">
                <a:solidFill>
                  <a:srgbClr val="002060"/>
                </a:solidFill>
                <a:effectLst/>
                <a:latin typeface="Symbol" panose="05050102010706020507" pitchFamily="18" charset="2"/>
                <a:ea typeface="Times New Roman" panose="02020603050405020304" pitchFamily="18" charset="0"/>
                <a:cs typeface="Times New Roman" panose="02020603050405020304" pitchFamily="18" charset="0"/>
              </a:rPr>
              <a:t>j</a:t>
            </a:r>
            <a:r>
              <a:rPr lang="sr-Latn-RS" sz="2000"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ea typeface="Times New Roman" panose="02020603050405020304" pitchFamily="18" charset="0"/>
                <a:cs typeface="Arial" panose="020B0604020202020204" pitchFamily="34" charset="0"/>
              </a:rPr>
              <a:t>this means that in this interface, Jacobi matrix </a:t>
            </a:r>
            <a:r>
              <a:rPr lang="en-US" sz="2000" i="1" dirty="0">
                <a:effectLst/>
                <a:ea typeface="Times New Roman" panose="02020603050405020304" pitchFamily="18" charset="0"/>
                <a:cs typeface="Arial" panose="020B0604020202020204" pitchFamily="34" charset="0"/>
              </a:rPr>
              <a:t>J</a:t>
            </a:r>
            <a:r>
              <a:rPr lang="en-US" sz="2000" dirty="0">
                <a:effectLst/>
                <a:ea typeface="Times New Roman" panose="02020603050405020304" pitchFamily="18" charset="0"/>
                <a:cs typeface="Arial" panose="020B0604020202020204" pitchFamily="34" charset="0"/>
              </a:rPr>
              <a:t> will be formed as a connection between the velocity vector of the external coordinates </a:t>
            </a:r>
            <a:r>
              <a:rPr lang="sr-Latn-RS" sz="2000" dirty="0">
                <a:effectLst/>
                <a:ea typeface="Times New Roman" panose="02020603050405020304" pitchFamily="18" charset="0"/>
                <a:cs typeface="Arial" panose="020B0604020202020204" pitchFamily="34" charset="0"/>
              </a:rPr>
              <a:t>        , </a:t>
            </a:r>
            <a:r>
              <a:rPr lang="en-US" sz="2000" dirty="0">
                <a:effectLst/>
                <a:ea typeface="Times New Roman" panose="02020603050405020304" pitchFamily="18" charset="0"/>
                <a:cs typeface="Arial" panose="020B0604020202020204" pitchFamily="34" charset="0"/>
              </a:rPr>
              <a:t>which defines the velocity of a point K of the conveyor carriers in the Cartesian coordinates, and the velocity vector of generalized coordinates </a:t>
            </a:r>
            <a:r>
              <a:rPr lang="sr-Latn-RS" sz="2000" dirty="0">
                <a:effectLst/>
                <a:ea typeface="Times New Roman" panose="02020603050405020304" pitchFamily="18" charset="0"/>
                <a:cs typeface="Arial" panose="020B0604020202020204" pitchFamily="34" charset="0"/>
              </a:rPr>
              <a:t>                     </a:t>
            </a:r>
            <a:r>
              <a:rPr lang="en-US" sz="2000" dirty="0">
                <a:solidFill>
                  <a:srgbClr val="002060"/>
                </a:solidFill>
                <a:effectLst/>
                <a:ea typeface="Times New Roman" panose="02020603050405020304" pitchFamily="18" charset="0"/>
                <a:cs typeface="Arial" panose="020B0604020202020204" pitchFamily="34" charset="0"/>
              </a:rPr>
              <a:t>:</a:t>
            </a:r>
          </a:p>
          <a:p>
            <a:pPr algn="just">
              <a:tabLst>
                <a:tab pos="3143250" algn="l"/>
                <a:tab pos="3200400" algn="l"/>
              </a:tabLst>
            </a:pPr>
            <a:endParaRPr lang="sr-Latn-CS" sz="2000" b="0" dirty="0">
              <a:solidFill>
                <a:srgbClr val="002060"/>
              </a:solidFill>
              <a:cs typeface="Arial" panose="020B0604020202020204" pitchFamily="34" charset="0"/>
            </a:endParaRPr>
          </a:p>
        </p:txBody>
      </p:sp>
      <p:sp>
        <p:nvSpPr>
          <p:cNvPr id="10" name="Segnaposto numero diapositiva 4">
            <a:extLst>
              <a:ext uri="{FF2B5EF4-FFF2-40B4-BE49-F238E27FC236}">
                <a16:creationId xmlns:a16="http://schemas.microsoft.com/office/drawing/2014/main" id="{17208D1D-EA2A-4ECB-8094-86D7951AB346}"/>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12</a:t>
            </a:fld>
            <a:endParaRPr lang="en-US" altLang="en-US" sz="1200">
              <a:solidFill>
                <a:srgbClr val="898989"/>
              </a:solidFill>
            </a:endParaRPr>
          </a:p>
        </p:txBody>
      </p:sp>
      <p:sp>
        <p:nvSpPr>
          <p:cNvPr id="11" name="Segnaposto data 2">
            <a:extLst>
              <a:ext uri="{FF2B5EF4-FFF2-40B4-BE49-F238E27FC236}">
                <a16:creationId xmlns:a16="http://schemas.microsoft.com/office/drawing/2014/main" id="{1C215035-904F-4B6B-8582-D6A7A27EF62D}"/>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
        <p:nvSpPr>
          <p:cNvPr id="12" name="Rectangle 11">
            <a:extLst>
              <a:ext uri="{FF2B5EF4-FFF2-40B4-BE49-F238E27FC236}">
                <a16:creationId xmlns:a16="http://schemas.microsoft.com/office/drawing/2014/main" id="{7A3FFFD7-2A3F-463A-85BB-CCAA83F06099}"/>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21" name="Rectangle 29">
            <a:extLst>
              <a:ext uri="{FF2B5EF4-FFF2-40B4-BE49-F238E27FC236}">
                <a16:creationId xmlns:a16="http://schemas.microsoft.com/office/drawing/2014/main" id="{26F0F3FF-B15E-4191-8132-369BD4579D5C}"/>
              </a:ext>
            </a:extLst>
          </p:cNvPr>
          <p:cNvSpPr>
            <a:spLocks noChangeArrowheads="1"/>
          </p:cNvSpPr>
          <p:nvPr/>
        </p:nvSpPr>
        <p:spPr bwMode="auto">
          <a:xfrm>
            <a:off x="8062831" y="2907820"/>
            <a:ext cx="7921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Arial" pitchFamily="34" charset="0"/>
              <a:buNone/>
            </a:pPr>
            <a:r>
              <a:rPr lang="pt-BR" sz="2000" b="0" dirty="0">
                <a:solidFill>
                  <a:srgbClr val="0099FF"/>
                </a:solidFill>
                <a:latin typeface="Calibri" pitchFamily="34" charset="0"/>
              </a:rPr>
              <a:t>(</a:t>
            </a:r>
            <a:r>
              <a:rPr lang="sr-Latn-RS" sz="2000" b="0" dirty="0">
                <a:solidFill>
                  <a:srgbClr val="0099FF"/>
                </a:solidFill>
                <a:latin typeface="Calibri" pitchFamily="34" charset="0"/>
              </a:rPr>
              <a:t>15</a:t>
            </a:r>
            <a:r>
              <a:rPr lang="pt-BR" sz="2000" b="0" dirty="0">
                <a:solidFill>
                  <a:srgbClr val="0099FF"/>
                </a:solidFill>
                <a:latin typeface="Calibri" pitchFamily="34" charset="0"/>
              </a:rPr>
              <a:t>)</a:t>
            </a:r>
            <a:endParaRPr lang="sr-Latn-CS" sz="2000" b="0" dirty="0">
              <a:solidFill>
                <a:srgbClr val="0099FF"/>
              </a:solidFill>
              <a:latin typeface="Calibri" pitchFamily="34" charset="0"/>
            </a:endParaRPr>
          </a:p>
        </p:txBody>
      </p:sp>
      <p:sp>
        <p:nvSpPr>
          <p:cNvPr id="16" name="Rectangle 5">
            <a:extLst>
              <a:ext uri="{FF2B5EF4-FFF2-40B4-BE49-F238E27FC236}">
                <a16:creationId xmlns:a16="http://schemas.microsoft.com/office/drawing/2014/main" id="{C1D929E2-E4BC-4A8D-B55E-5C8273C921CF}"/>
              </a:ext>
            </a:extLst>
          </p:cNvPr>
          <p:cNvSpPr>
            <a:spLocks noChangeArrowheads="1"/>
          </p:cNvSpPr>
          <p:nvPr/>
        </p:nvSpPr>
        <p:spPr bwMode="auto">
          <a:xfrm>
            <a:off x="319576" y="4294463"/>
            <a:ext cx="88104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lgn="just">
              <a:spcBef>
                <a:spcPts val="0"/>
              </a:spcBef>
              <a:spcAft>
                <a:spcPts val="0"/>
              </a:spcAft>
              <a:tabLst>
                <a:tab pos="171450" algn="l"/>
              </a:tabLst>
            </a:pPr>
            <a:r>
              <a:rPr lang="en-US" sz="2000" dirty="0">
                <a:effectLst/>
                <a:ea typeface="Times New Roman" panose="02020603050405020304" pitchFamily="18" charset="0"/>
                <a:cs typeface="Arial" panose="020B0604020202020204" pitchFamily="34" charset="0"/>
              </a:rPr>
              <a:t>The Jacobian matrix has the following form:</a:t>
            </a:r>
          </a:p>
        </p:txBody>
      </p:sp>
      <p:sp>
        <p:nvSpPr>
          <p:cNvPr id="26" name="Rectangle 29">
            <a:extLst>
              <a:ext uri="{FF2B5EF4-FFF2-40B4-BE49-F238E27FC236}">
                <a16:creationId xmlns:a16="http://schemas.microsoft.com/office/drawing/2014/main" id="{81267948-FD4F-40F2-BA9B-54EC29BCFB1A}"/>
              </a:ext>
            </a:extLst>
          </p:cNvPr>
          <p:cNvSpPr>
            <a:spLocks noChangeArrowheads="1"/>
          </p:cNvSpPr>
          <p:nvPr/>
        </p:nvSpPr>
        <p:spPr bwMode="auto">
          <a:xfrm>
            <a:off x="8048463" y="5566358"/>
            <a:ext cx="7921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Arial" pitchFamily="34" charset="0"/>
              <a:buNone/>
            </a:pPr>
            <a:r>
              <a:rPr lang="pt-BR" sz="2000" b="0" dirty="0">
                <a:solidFill>
                  <a:srgbClr val="0099FF"/>
                </a:solidFill>
                <a:latin typeface="Calibri" pitchFamily="34" charset="0"/>
              </a:rPr>
              <a:t>(</a:t>
            </a:r>
            <a:r>
              <a:rPr lang="sr-Latn-RS" sz="2000" b="0" dirty="0">
                <a:solidFill>
                  <a:srgbClr val="0099FF"/>
                </a:solidFill>
                <a:latin typeface="Calibri" pitchFamily="34" charset="0"/>
              </a:rPr>
              <a:t>16)</a:t>
            </a:r>
            <a:endParaRPr lang="sr-Latn-CS" sz="2000" b="0" dirty="0">
              <a:solidFill>
                <a:srgbClr val="0099FF"/>
              </a:solidFill>
              <a:latin typeface="Calibri" pitchFamily="34" charset="0"/>
            </a:endParaRPr>
          </a:p>
        </p:txBody>
      </p:sp>
      <p:sp>
        <p:nvSpPr>
          <p:cNvPr id="24" name="Rectangle 2">
            <a:extLst>
              <a:ext uri="{FF2B5EF4-FFF2-40B4-BE49-F238E27FC236}">
                <a16:creationId xmlns:a16="http://schemas.microsoft.com/office/drawing/2014/main" id="{C1218B0D-09CD-4FBF-AA32-42F93AA27189}"/>
              </a:ext>
            </a:extLst>
          </p:cNvPr>
          <p:cNvSpPr>
            <a:spLocks noChangeArrowheads="1"/>
          </p:cNvSpPr>
          <p:nvPr/>
        </p:nvSpPr>
        <p:spPr bwMode="auto">
          <a:xfrm>
            <a:off x="-13970" y="-2712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C871A799-40D4-4289-A0D1-9EDE048637E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8A1B3722-AE50-4B5B-BC56-29CC4E98D8B2}"/>
              </a:ext>
            </a:extLst>
          </p:cNvPr>
          <p:cNvGraphicFramePr>
            <a:graphicFrameLocks noChangeAspect="1"/>
          </p:cNvGraphicFramePr>
          <p:nvPr>
            <p:extLst>
              <p:ext uri="{D42A27DB-BD31-4B8C-83A1-F6EECF244321}">
                <p14:modId xmlns:p14="http://schemas.microsoft.com/office/powerpoint/2010/main" val="3586986201"/>
              </p:ext>
            </p:extLst>
          </p:nvPr>
        </p:nvGraphicFramePr>
        <p:xfrm>
          <a:off x="3910251" y="1353065"/>
          <a:ext cx="813395" cy="488037"/>
        </p:xfrm>
        <a:graphic>
          <a:graphicData uri="http://schemas.openxmlformats.org/presentationml/2006/ole">
            <mc:AlternateContent xmlns:mc="http://schemas.openxmlformats.org/markup-compatibility/2006">
              <mc:Choice xmlns:v="urn:schemas-microsoft-com:vml" Requires="v">
                <p:oleObj spid="_x0000_s59419" r:id="rId3" imgW="380835" imgH="203112" progId="Equation.3">
                  <p:embed/>
                </p:oleObj>
              </mc:Choice>
              <mc:Fallback>
                <p:oleObj r:id="rId3" imgW="380835" imgH="203112" progId="Equation.3">
                  <p:embed/>
                  <p:pic>
                    <p:nvPicPr>
                      <p:cNvPr id="6" name="Object 5">
                        <a:extLst>
                          <a:ext uri="{FF2B5EF4-FFF2-40B4-BE49-F238E27FC236}">
                            <a16:creationId xmlns:a16="http://schemas.microsoft.com/office/drawing/2014/main" id="{8A1B3722-AE50-4B5B-BC56-29CC4E98D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0251" y="1353065"/>
                        <a:ext cx="813395" cy="488037"/>
                      </a:xfrm>
                      <a:prstGeom prst="rect">
                        <a:avLst/>
                      </a:prstGeom>
                      <a:noFill/>
                    </p:spPr>
                  </p:pic>
                </p:oleObj>
              </mc:Fallback>
            </mc:AlternateContent>
          </a:graphicData>
        </a:graphic>
      </p:graphicFrame>
      <p:sp>
        <p:nvSpPr>
          <p:cNvPr id="27" name="Rectangle 2">
            <a:extLst>
              <a:ext uri="{FF2B5EF4-FFF2-40B4-BE49-F238E27FC236}">
                <a16:creationId xmlns:a16="http://schemas.microsoft.com/office/drawing/2014/main" id="{75B7D6AD-7325-4C29-8DC0-19C3E5495D6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 name="Object 27">
            <a:extLst>
              <a:ext uri="{FF2B5EF4-FFF2-40B4-BE49-F238E27FC236}">
                <a16:creationId xmlns:a16="http://schemas.microsoft.com/office/drawing/2014/main" id="{D5C8AEF0-D84D-4131-AF4C-A6C24D74B748}"/>
              </a:ext>
            </a:extLst>
          </p:cNvPr>
          <p:cNvGraphicFramePr>
            <a:graphicFrameLocks noChangeAspect="1"/>
          </p:cNvGraphicFramePr>
          <p:nvPr>
            <p:extLst>
              <p:ext uri="{D42A27DB-BD31-4B8C-83A1-F6EECF244321}">
                <p14:modId xmlns:p14="http://schemas.microsoft.com/office/powerpoint/2010/main" val="1899529672"/>
              </p:ext>
            </p:extLst>
          </p:nvPr>
        </p:nvGraphicFramePr>
        <p:xfrm>
          <a:off x="6019327" y="2034812"/>
          <a:ext cx="1386370" cy="462124"/>
        </p:xfrm>
        <a:graphic>
          <a:graphicData uri="http://schemas.openxmlformats.org/presentationml/2006/ole">
            <mc:AlternateContent xmlns:mc="http://schemas.openxmlformats.org/markup-compatibility/2006">
              <mc:Choice xmlns:v="urn:schemas-microsoft-com:vml" Requires="v">
                <p:oleObj spid="_x0000_s59420" r:id="rId5" imgW="698197" imgH="203112" progId="Equation.3">
                  <p:embed/>
                </p:oleObj>
              </mc:Choice>
              <mc:Fallback>
                <p:oleObj r:id="rId5" imgW="698197" imgH="203112" progId="Equation.3">
                  <p:embed/>
                  <p:pic>
                    <p:nvPicPr>
                      <p:cNvPr id="28" name="Object 27">
                        <a:extLst>
                          <a:ext uri="{FF2B5EF4-FFF2-40B4-BE49-F238E27FC236}">
                            <a16:creationId xmlns:a16="http://schemas.microsoft.com/office/drawing/2014/main" id="{D5C8AEF0-D84D-4131-AF4C-A6C24D74B7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327" y="2034812"/>
                        <a:ext cx="1386370" cy="462124"/>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C95DB3C6-52A4-4E0B-B9BB-0551559B518A}"/>
              </a:ext>
            </a:extLst>
          </p:cNvPr>
          <p:cNvGraphicFramePr>
            <a:graphicFrameLocks noChangeAspect="1"/>
          </p:cNvGraphicFramePr>
          <p:nvPr>
            <p:extLst>
              <p:ext uri="{D42A27DB-BD31-4B8C-83A1-F6EECF244321}">
                <p14:modId xmlns:p14="http://schemas.microsoft.com/office/powerpoint/2010/main" val="3142021050"/>
              </p:ext>
            </p:extLst>
          </p:nvPr>
        </p:nvGraphicFramePr>
        <p:xfrm>
          <a:off x="413597" y="2370972"/>
          <a:ext cx="3674598" cy="1574828"/>
        </p:xfrm>
        <a:graphic>
          <a:graphicData uri="http://schemas.openxmlformats.org/presentationml/2006/ole">
            <mc:AlternateContent xmlns:mc="http://schemas.openxmlformats.org/markup-compatibility/2006">
              <mc:Choice xmlns:v="urn:schemas-microsoft-com:vml" Requires="v">
                <p:oleObj spid="_x0000_s59421" r:id="rId7" imgW="1803400" imgH="800100" progId="Equation.3">
                  <p:embed/>
                </p:oleObj>
              </mc:Choice>
              <mc:Fallback>
                <p:oleObj r:id="rId7" imgW="1803400" imgH="800100" progId="Equation.3">
                  <p:embed/>
                  <p:pic>
                    <p:nvPicPr>
                      <p:cNvPr id="4" name="Object 3">
                        <a:extLst>
                          <a:ext uri="{FF2B5EF4-FFF2-40B4-BE49-F238E27FC236}">
                            <a16:creationId xmlns:a16="http://schemas.microsoft.com/office/drawing/2014/main" id="{C95DB3C6-52A4-4E0B-B9BB-0551559B51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597" y="2370972"/>
                        <a:ext cx="3674598" cy="1574828"/>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81953CAB-1CAA-4F63-80FF-96EB956732B2}"/>
              </a:ext>
            </a:extLst>
          </p:cNvPr>
          <p:cNvGraphicFramePr>
            <a:graphicFrameLocks noChangeAspect="1"/>
          </p:cNvGraphicFramePr>
          <p:nvPr>
            <p:extLst>
              <p:ext uri="{D42A27DB-BD31-4B8C-83A1-F6EECF244321}">
                <p14:modId xmlns:p14="http://schemas.microsoft.com/office/powerpoint/2010/main" val="2818102546"/>
              </p:ext>
            </p:extLst>
          </p:nvPr>
        </p:nvGraphicFramePr>
        <p:xfrm>
          <a:off x="450580" y="5134919"/>
          <a:ext cx="2743200" cy="1055077"/>
        </p:xfrm>
        <a:graphic>
          <a:graphicData uri="http://schemas.openxmlformats.org/presentationml/2006/ole">
            <mc:AlternateContent xmlns:mc="http://schemas.openxmlformats.org/markup-compatibility/2006">
              <mc:Choice xmlns:v="urn:schemas-microsoft-com:vml" Requires="v">
                <p:oleObj spid="_x0000_s59422" r:id="rId9" imgW="1155700" imgH="457200" progId="Equation.3">
                  <p:embed/>
                </p:oleObj>
              </mc:Choice>
              <mc:Fallback>
                <p:oleObj r:id="rId9" imgW="1155700" imgH="457200" progId="Equation.3">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580" y="5134919"/>
                        <a:ext cx="2743200" cy="1055077"/>
                      </a:xfrm>
                      <a:prstGeom prst="rect">
                        <a:avLst/>
                      </a:prstGeom>
                      <a:noFill/>
                    </p:spPr>
                  </p:pic>
                </p:oleObj>
              </mc:Fallback>
            </mc:AlternateContent>
          </a:graphicData>
        </a:graphic>
      </p:graphicFrame>
    </p:spTree>
    <p:extLst>
      <p:ext uri="{BB962C8B-B14F-4D97-AF65-F5344CB8AC3E}">
        <p14:creationId xmlns:p14="http://schemas.microsoft.com/office/powerpoint/2010/main" val="3558608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9" name="Segnaposto numero diapositiva 4">
            <a:extLst>
              <a:ext uri="{FF2B5EF4-FFF2-40B4-BE49-F238E27FC236}">
                <a16:creationId xmlns:a16="http://schemas.microsoft.com/office/drawing/2014/main" id="{28BE82AF-A416-43F0-9F32-FC99A7F608C4}"/>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13</a:t>
            </a:fld>
            <a:endParaRPr lang="en-US" altLang="en-US" sz="1200">
              <a:solidFill>
                <a:srgbClr val="898989"/>
              </a:solidFill>
            </a:endParaRPr>
          </a:p>
        </p:txBody>
      </p:sp>
      <p:sp>
        <p:nvSpPr>
          <p:cNvPr id="10" name="Segnaposto data 2">
            <a:extLst>
              <a:ext uri="{FF2B5EF4-FFF2-40B4-BE49-F238E27FC236}">
                <a16:creationId xmlns:a16="http://schemas.microsoft.com/office/drawing/2014/main" id="{DD28EDF1-49B4-44C9-A46B-3335DA351196}"/>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
        <p:nvSpPr>
          <p:cNvPr id="11" name="Rectangle 10">
            <a:extLst>
              <a:ext uri="{FF2B5EF4-FFF2-40B4-BE49-F238E27FC236}">
                <a16:creationId xmlns:a16="http://schemas.microsoft.com/office/drawing/2014/main" id="{CB965C33-8B47-4CD2-A509-EC43A3FC21D2}"/>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14" name="Rectangle 7">
            <a:extLst>
              <a:ext uri="{FF2B5EF4-FFF2-40B4-BE49-F238E27FC236}">
                <a16:creationId xmlns:a16="http://schemas.microsoft.com/office/drawing/2014/main" id="{73CAD9ED-86A7-46DF-9FA0-FFF597BC1EA4}"/>
              </a:ext>
            </a:extLst>
          </p:cNvPr>
          <p:cNvSpPr>
            <a:spLocks noChangeArrowheads="1"/>
          </p:cNvSpPr>
          <p:nvPr/>
        </p:nvSpPr>
        <p:spPr bwMode="auto">
          <a:xfrm>
            <a:off x="0" y="224281"/>
            <a:ext cx="906349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171450" algn="l"/>
              </a:tabLst>
              <a:defRPr>
                <a:solidFill>
                  <a:schemeClr val="tx1"/>
                </a:solidFill>
                <a:latin typeface="Arial" panose="020B0604020202020204" pitchFamily="34" charset="0"/>
              </a:defRPr>
            </a:lvl1pPr>
            <a:lvl2pPr eaLnBrk="0" hangingPunct="0">
              <a:tabLst>
                <a:tab pos="171450" algn="l"/>
              </a:tabLst>
              <a:defRPr>
                <a:solidFill>
                  <a:schemeClr val="tx1"/>
                </a:solidFill>
                <a:latin typeface="Arial" panose="020B0604020202020204" pitchFamily="34" charset="0"/>
              </a:defRPr>
            </a:lvl2pPr>
            <a:lvl3pPr eaLnBrk="0" hangingPunct="0">
              <a:tabLst>
                <a:tab pos="171450" algn="l"/>
              </a:tabLst>
              <a:defRPr>
                <a:solidFill>
                  <a:schemeClr val="tx1"/>
                </a:solidFill>
                <a:latin typeface="Arial" panose="020B0604020202020204" pitchFamily="34" charset="0"/>
              </a:defRPr>
            </a:lvl3pPr>
            <a:lvl4pPr eaLnBrk="0" hangingPunct="0">
              <a:tabLst>
                <a:tab pos="171450" algn="l"/>
              </a:tabLst>
              <a:defRPr>
                <a:solidFill>
                  <a:schemeClr val="tx1"/>
                </a:solidFill>
                <a:latin typeface="Arial" panose="020B0604020202020204" pitchFamily="34" charset="0"/>
              </a:defRPr>
            </a:lvl4pPr>
            <a:lvl5pPr eaLnBrk="0" hangingPunct="0">
              <a:tabLst>
                <a:tab pos="171450" algn="l"/>
              </a:tabLst>
              <a:defRPr>
                <a:solidFill>
                  <a:schemeClr val="tx1"/>
                </a:solidFill>
                <a:latin typeface="Arial" panose="020B0604020202020204" pitchFamily="34" charset="0"/>
              </a:defRPr>
            </a:lvl5pPr>
            <a:lvl6pPr eaLnBrk="0" fontAlgn="base" hangingPunct="0">
              <a:spcBef>
                <a:spcPct val="0"/>
              </a:spcBef>
              <a:spcAft>
                <a:spcPct val="0"/>
              </a:spcAft>
              <a:tabLst>
                <a:tab pos="171450" algn="l"/>
              </a:tabLst>
              <a:defRPr>
                <a:solidFill>
                  <a:schemeClr val="tx1"/>
                </a:solidFill>
                <a:latin typeface="Arial" panose="020B0604020202020204" pitchFamily="34" charset="0"/>
              </a:defRPr>
            </a:lvl6pPr>
            <a:lvl7pPr eaLnBrk="0" fontAlgn="base" hangingPunct="0">
              <a:spcBef>
                <a:spcPct val="0"/>
              </a:spcBef>
              <a:spcAft>
                <a:spcPct val="0"/>
              </a:spcAft>
              <a:tabLst>
                <a:tab pos="171450" algn="l"/>
              </a:tabLst>
              <a:defRPr>
                <a:solidFill>
                  <a:schemeClr val="tx1"/>
                </a:solidFill>
                <a:latin typeface="Arial" panose="020B0604020202020204" pitchFamily="34" charset="0"/>
              </a:defRPr>
            </a:lvl7pPr>
            <a:lvl8pPr eaLnBrk="0" fontAlgn="base" hangingPunct="0">
              <a:spcBef>
                <a:spcPct val="0"/>
              </a:spcBef>
              <a:spcAft>
                <a:spcPct val="0"/>
              </a:spcAft>
              <a:tabLst>
                <a:tab pos="171450" algn="l"/>
              </a:tabLst>
              <a:defRPr>
                <a:solidFill>
                  <a:schemeClr val="tx1"/>
                </a:solidFill>
                <a:latin typeface="Arial" panose="020B0604020202020204" pitchFamily="34" charset="0"/>
              </a:defRPr>
            </a:lvl8pPr>
            <a:lvl9pPr eaLnBrk="0" fontAlgn="base" hangingPunct="0">
              <a:spcBef>
                <a:spcPct val="0"/>
              </a:spcBef>
              <a:spcAft>
                <a:spcPct val="0"/>
              </a:spcAft>
              <a:tabLst>
                <a:tab pos="171450" algn="l"/>
              </a:tabLst>
              <a:defRPr>
                <a:solidFill>
                  <a:schemeClr val="tx1"/>
                </a:solidFill>
                <a:latin typeface="Arial" panose="020B0604020202020204" pitchFamily="34" charset="0"/>
              </a:defRPr>
            </a:lvl9pPr>
          </a:lstStyle>
          <a:p>
            <a:pPr marL="0" marR="0" algn="just">
              <a:spcBef>
                <a:spcPts val="0"/>
              </a:spcBef>
              <a:spcAft>
                <a:spcPts val="0"/>
              </a:spcAft>
            </a:pPr>
            <a:r>
              <a:rPr lang="en-US" sz="2000" dirty="0">
                <a:solidFill>
                  <a:srgbClr val="002060"/>
                </a:solidFill>
                <a:effectLst/>
                <a:ea typeface="Times New Roman" panose="02020603050405020304" pitchFamily="18" charset="0"/>
                <a:cs typeface="Arial" panose="020B0604020202020204" pitchFamily="34" charset="0"/>
              </a:rPr>
              <a:t>Therefore, the contribution in development of mathematical model in relation to the model is emphasized, for example, defined in [12] and [13] and main contribution are emphasized in Table 1:</a:t>
            </a:r>
            <a:endParaRPr lang="en-US" sz="2000" b="0" dirty="0">
              <a:solidFill>
                <a:srgbClr val="002060"/>
              </a:solidFill>
              <a:effectLst/>
              <a:ea typeface="Times New Roman" panose="02020603050405020304" pitchFamily="18" charset="0"/>
              <a:cs typeface="Arial" panose="020B0604020202020204" pitchFamily="34" charset="0"/>
            </a:endParaRPr>
          </a:p>
        </p:txBody>
      </p:sp>
      <p:sp>
        <p:nvSpPr>
          <p:cNvPr id="15" name="Rectangle 8">
            <a:extLst>
              <a:ext uri="{FF2B5EF4-FFF2-40B4-BE49-F238E27FC236}">
                <a16:creationId xmlns:a16="http://schemas.microsoft.com/office/drawing/2014/main" id="{19AD2129-5BE3-479C-8153-FAFD42432B73}"/>
              </a:ext>
            </a:extLst>
          </p:cNvPr>
          <p:cNvSpPr>
            <a:spLocks noChangeArrowheads="1"/>
          </p:cNvSpPr>
          <p:nvPr/>
        </p:nvSpPr>
        <p:spPr bwMode="auto">
          <a:xfrm>
            <a:off x="80507" y="1071074"/>
            <a:ext cx="28613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2">
            <a:extLst>
              <a:ext uri="{FF2B5EF4-FFF2-40B4-BE49-F238E27FC236}">
                <a16:creationId xmlns:a16="http://schemas.microsoft.com/office/drawing/2014/main" id="{8F4B1807-69E4-4E84-A43A-6EC7D1653107}"/>
              </a:ext>
            </a:extLst>
          </p:cNvPr>
          <p:cNvSpPr>
            <a:spLocks noChangeArrowheads="1"/>
          </p:cNvSpPr>
          <p:nvPr/>
        </p:nvSpPr>
        <p:spPr bwMode="auto">
          <a:xfrm>
            <a:off x="-29834"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74FB6064-3698-48FE-9CEE-119B9EADA4FA}"/>
              </a:ext>
            </a:extLst>
          </p:cNvPr>
          <p:cNvSpPr>
            <a:spLocks noChangeArrowheads="1"/>
          </p:cNvSpPr>
          <p:nvPr/>
        </p:nvSpPr>
        <p:spPr bwMode="auto">
          <a:xfrm>
            <a:off x="210905" y="1160133"/>
            <a:ext cx="44165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sr-Latn-RS" sz="2000" b="0" dirty="0">
                <a:effectLst/>
                <a:ea typeface="Times New Roman" panose="02020603050405020304" pitchFamily="18"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5161354-7929-4A98-9B4C-18F7E30E9BB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a:extLst>
              <a:ext uri="{FF2B5EF4-FFF2-40B4-BE49-F238E27FC236}">
                <a16:creationId xmlns:a16="http://schemas.microsoft.com/office/drawing/2014/main" id="{F9B4738A-B58C-4603-8FB0-14CC39CBD6AD}"/>
              </a:ext>
            </a:extLst>
          </p:cNvPr>
          <p:cNvGraphicFramePr/>
          <p:nvPr>
            <p:extLst>
              <p:ext uri="{D42A27DB-BD31-4B8C-83A1-F6EECF244321}">
                <p14:modId xmlns:p14="http://schemas.microsoft.com/office/powerpoint/2010/main" val="755753590"/>
              </p:ext>
            </p:extLst>
          </p:nvPr>
        </p:nvGraphicFramePr>
        <p:xfrm>
          <a:off x="100263" y="1248194"/>
          <a:ext cx="8943474" cy="5163128"/>
        </p:xfrm>
        <a:graphic>
          <a:graphicData uri="http://schemas.openxmlformats.org/drawingml/2006/table">
            <a:tbl>
              <a:tblPr>
                <a:tableStyleId>{5C22544A-7EE6-4342-B048-85BDC9FD1C3A}</a:tableStyleId>
              </a:tblPr>
              <a:tblGrid>
                <a:gridCol w="387037">
                  <a:extLst>
                    <a:ext uri="{9D8B030D-6E8A-4147-A177-3AD203B41FA5}">
                      <a16:colId xmlns:a16="http://schemas.microsoft.com/office/drawing/2014/main" val="2451192250"/>
                    </a:ext>
                  </a:extLst>
                </a:gridCol>
                <a:gridCol w="2927987">
                  <a:extLst>
                    <a:ext uri="{9D8B030D-6E8A-4147-A177-3AD203B41FA5}">
                      <a16:colId xmlns:a16="http://schemas.microsoft.com/office/drawing/2014/main" val="1099581060"/>
                    </a:ext>
                  </a:extLst>
                </a:gridCol>
                <a:gridCol w="1905696">
                  <a:extLst>
                    <a:ext uri="{9D8B030D-6E8A-4147-A177-3AD203B41FA5}">
                      <a16:colId xmlns:a16="http://schemas.microsoft.com/office/drawing/2014/main" val="2702377148"/>
                    </a:ext>
                  </a:extLst>
                </a:gridCol>
                <a:gridCol w="1905696">
                  <a:extLst>
                    <a:ext uri="{9D8B030D-6E8A-4147-A177-3AD203B41FA5}">
                      <a16:colId xmlns:a16="http://schemas.microsoft.com/office/drawing/2014/main" val="330920403"/>
                    </a:ext>
                  </a:extLst>
                </a:gridCol>
                <a:gridCol w="1817058">
                  <a:extLst>
                    <a:ext uri="{9D8B030D-6E8A-4147-A177-3AD203B41FA5}">
                      <a16:colId xmlns:a16="http://schemas.microsoft.com/office/drawing/2014/main" val="826549405"/>
                    </a:ext>
                  </a:extLst>
                </a:gridCol>
              </a:tblGrid>
              <a:tr h="507785">
                <a:tc>
                  <a:txBody>
                    <a:bodyPr/>
                    <a:lstStyle/>
                    <a:p>
                      <a:pPr marL="0" marR="0" algn="l" fontAlgn="t">
                        <a:lnSpc>
                          <a:spcPct val="115000"/>
                        </a:lnSpc>
                        <a:spcBef>
                          <a:spcPts val="0"/>
                        </a:spcBef>
                        <a:spcAft>
                          <a:spcPts val="0"/>
                        </a:spcAft>
                      </a:pPr>
                      <a:r>
                        <a:rPr lang="pl-PL" sz="1400" u="none" strike="noStrike" dirty="0">
                          <a:effectLst/>
                          <a:latin typeface="Arial" panose="020B0604020202020204" pitchFamily="34" charset="0"/>
                          <a:cs typeface="Arial" panose="020B0604020202020204" pitchFamily="34" charset="0"/>
                        </a:rPr>
                        <a:t> </a:t>
                      </a:r>
                      <a:endParaRPr lang="pl-PL" sz="1400" b="0" i="0" u="none" strike="noStrike" dirty="0">
                        <a:effectLst/>
                        <a:latin typeface="Arial" panose="020B0604020202020204" pitchFamily="34" charset="0"/>
                        <a:cs typeface="Arial" panose="020B0604020202020204" pitchFamily="34" charset="0"/>
                      </a:endParaRPr>
                    </a:p>
                  </a:txBody>
                  <a:tcPr marL="68580" marR="68580" marT="7620" marB="0"/>
                </a:tc>
                <a:tc gridSpan="2">
                  <a:txBody>
                    <a:bodyPr/>
                    <a:lstStyle/>
                    <a:p>
                      <a:pPr marL="0" marR="0" algn="l" fontAlgn="t">
                        <a:lnSpc>
                          <a:spcPct val="115000"/>
                        </a:lnSpc>
                        <a:spcBef>
                          <a:spcPts val="0"/>
                        </a:spcBef>
                        <a:spcAft>
                          <a:spcPts val="0"/>
                        </a:spcAft>
                      </a:pPr>
                      <a:r>
                        <a:rPr lang="sr-Latn-RS" sz="1400" u="none" strike="noStrike" dirty="0">
                          <a:effectLst/>
                          <a:latin typeface="Arial" panose="020B0604020202020204" pitchFamily="34" charset="0"/>
                          <a:cs typeface="Arial" panose="020B0604020202020204" pitchFamily="34" charset="0"/>
                        </a:rPr>
                        <a:t>characteristics</a:t>
                      </a:r>
                      <a:endParaRPr lang="sr-Latn-RS" sz="1400" b="0" i="0" u="none" strike="noStrike" dirty="0">
                        <a:effectLst/>
                        <a:latin typeface="Arial" panose="020B0604020202020204" pitchFamily="34" charset="0"/>
                        <a:cs typeface="Arial" panose="020B0604020202020204" pitchFamily="34" charset="0"/>
                      </a:endParaRPr>
                    </a:p>
                  </a:txBody>
                  <a:tcPr marL="68580" marR="68580" marT="7620" marB="0"/>
                </a:tc>
                <a:tc hMerge="1">
                  <a:txBody>
                    <a:bodyPr/>
                    <a:lstStyle/>
                    <a:p>
                      <a:endParaRPr lang="en-US"/>
                    </a:p>
                  </a:txBody>
                  <a:tcPr/>
                </a:tc>
                <a:tc>
                  <a:txBody>
                    <a:bodyPr/>
                    <a:lstStyle/>
                    <a:p>
                      <a:pPr marL="0" marR="0" algn="l" fontAlgn="t">
                        <a:lnSpc>
                          <a:spcPct val="115000"/>
                        </a:lnSpc>
                        <a:spcBef>
                          <a:spcPts val="0"/>
                        </a:spcBef>
                        <a:spcAft>
                          <a:spcPts val="0"/>
                        </a:spcAft>
                      </a:pPr>
                      <a:r>
                        <a:rPr lang="pl-PL" sz="1400" u="none" strike="noStrike">
                          <a:effectLst/>
                          <a:latin typeface="Arial" panose="020B0604020202020204" pitchFamily="34" charset="0"/>
                          <a:cs typeface="Arial" panose="020B0604020202020204" pitchFamily="34" charset="0"/>
                        </a:rPr>
                        <a:t>In this research</a:t>
                      </a:r>
                      <a:endParaRPr lang="pl-PL" sz="1400" b="0" i="0" u="none" strike="noStrike">
                        <a:effectLst/>
                        <a:latin typeface="Arial" panose="020B0604020202020204" pitchFamily="34" charset="0"/>
                        <a:cs typeface="Arial" panose="020B0604020202020204" pitchFamily="34" charset="0"/>
                      </a:endParaRPr>
                    </a:p>
                  </a:txBody>
                  <a:tcPr marL="68580" marR="68580" marT="7620" marB="0"/>
                </a:tc>
                <a:tc>
                  <a:txBody>
                    <a:bodyPr/>
                    <a:lstStyle/>
                    <a:p>
                      <a:pPr marL="0" marR="0" algn="l" fontAlgn="t">
                        <a:lnSpc>
                          <a:spcPct val="115000"/>
                        </a:lnSpc>
                        <a:spcBef>
                          <a:spcPts val="0"/>
                        </a:spcBef>
                        <a:spcAft>
                          <a:spcPts val="0"/>
                        </a:spcAft>
                      </a:pPr>
                      <a:r>
                        <a:rPr lang="en-US" sz="1400" u="none" strike="noStrike" dirty="0">
                          <a:effectLst/>
                          <a:latin typeface="Arial" panose="020B0604020202020204" pitchFamily="34" charset="0"/>
                          <a:cs typeface="Arial" panose="020B0604020202020204" pitchFamily="34" charset="0"/>
                        </a:rPr>
                        <a:t>In research </a:t>
                      </a:r>
                      <a:endParaRPr lang="sr-Latn-RS" sz="1400" u="none" strike="noStrike" dirty="0">
                        <a:effectLst/>
                        <a:latin typeface="Arial" panose="020B0604020202020204" pitchFamily="34" charset="0"/>
                        <a:cs typeface="Arial" panose="020B0604020202020204" pitchFamily="34" charset="0"/>
                      </a:endParaRPr>
                    </a:p>
                    <a:p>
                      <a:pPr marL="0" marR="0" algn="l" fontAlgn="t">
                        <a:lnSpc>
                          <a:spcPct val="115000"/>
                        </a:lnSpc>
                        <a:spcBef>
                          <a:spcPts val="0"/>
                        </a:spcBef>
                        <a:spcAft>
                          <a:spcPts val="0"/>
                        </a:spcAft>
                      </a:pPr>
                      <a:r>
                        <a:rPr lang="en-US" sz="1400" u="none" strike="noStrike" dirty="0" err="1">
                          <a:effectLst/>
                          <a:latin typeface="Arial" panose="020B0604020202020204" pitchFamily="34" charset="0"/>
                          <a:cs typeface="Arial" panose="020B0604020202020204" pitchFamily="34" charset="0"/>
                        </a:rPr>
                        <a:t>utill</a:t>
                      </a:r>
                      <a:r>
                        <a:rPr lang="en-US" sz="1400" u="none" strike="noStrike" dirty="0">
                          <a:effectLst/>
                          <a:latin typeface="Arial" panose="020B0604020202020204" pitchFamily="34" charset="0"/>
                          <a:cs typeface="Arial" panose="020B0604020202020204" pitchFamily="34" charset="0"/>
                        </a:rPr>
                        <a:t> to day</a:t>
                      </a:r>
                      <a:endParaRPr lang="en-US" sz="1400" b="0" i="0" u="none" strike="noStrike" dirty="0">
                        <a:effectLst/>
                        <a:latin typeface="Arial" panose="020B0604020202020204" pitchFamily="34" charset="0"/>
                        <a:cs typeface="Arial" panose="020B0604020202020204" pitchFamily="34" charset="0"/>
                      </a:endParaRPr>
                    </a:p>
                  </a:txBody>
                  <a:tcPr marL="68580" marR="68580" marT="7620" marB="0"/>
                </a:tc>
                <a:extLst>
                  <a:ext uri="{0D108BD9-81ED-4DB2-BD59-A6C34878D82A}">
                    <a16:rowId xmlns:a16="http://schemas.microsoft.com/office/drawing/2014/main" val="3893366034"/>
                  </a:ext>
                </a:extLst>
              </a:tr>
              <a:tr h="507785">
                <a:tc rowSpan="5">
                  <a:txBody>
                    <a:bodyPr/>
                    <a:lstStyle/>
                    <a:p>
                      <a:pPr marL="0" marR="0" algn="l" fontAlgn="t">
                        <a:lnSpc>
                          <a:spcPct val="115000"/>
                        </a:lnSpc>
                        <a:spcBef>
                          <a:spcPts val="0"/>
                        </a:spcBef>
                        <a:spcAft>
                          <a:spcPts val="0"/>
                        </a:spcAft>
                      </a:pPr>
                      <a:r>
                        <a:rPr lang="pl-PL" sz="1400" u="none" strike="noStrike">
                          <a:effectLst/>
                          <a:latin typeface="Arial" panose="020B0604020202020204" pitchFamily="34" charset="0"/>
                          <a:cs typeface="Arial" panose="020B0604020202020204" pitchFamily="34" charset="0"/>
                        </a:rPr>
                        <a:t>1.</a:t>
                      </a:r>
                      <a:endParaRPr lang="pl-PL" sz="1400" b="0" i="0" u="none" strike="noStrike">
                        <a:effectLst/>
                        <a:latin typeface="Arial" panose="020B0604020202020204" pitchFamily="34" charset="0"/>
                        <a:cs typeface="Arial" panose="020B0604020202020204" pitchFamily="34" charset="0"/>
                      </a:endParaRPr>
                    </a:p>
                  </a:txBody>
                  <a:tcPr marL="68580" marR="68580" marT="7620" marB="0"/>
                </a:tc>
                <a:tc rowSpan="5">
                  <a:txBody>
                    <a:bodyPr/>
                    <a:lstStyle/>
                    <a:p>
                      <a:pPr marL="0" marR="0" algn="l" fontAlgn="t">
                        <a:lnSpc>
                          <a:spcPct val="115000"/>
                        </a:lnSpc>
                        <a:spcBef>
                          <a:spcPts val="0"/>
                        </a:spcBef>
                        <a:spcAft>
                          <a:spcPts val="0"/>
                        </a:spcAft>
                      </a:pPr>
                      <a:r>
                        <a:rPr lang="sr-Latn-RS" sz="1400" u="none" strike="noStrike">
                          <a:effectLst/>
                          <a:latin typeface="Arial" panose="020B0604020202020204" pitchFamily="34" charset="0"/>
                          <a:cs typeface="Arial" panose="020B0604020202020204" pitchFamily="34" charset="0"/>
                        </a:rPr>
                        <a:t>Matrix of inertia H</a:t>
                      </a:r>
                      <a:endParaRPr lang="sr-Latn-RS" sz="1400" b="0" i="0" u="none" strike="noStrike">
                        <a:effectLst/>
                        <a:latin typeface="Arial" panose="020B0604020202020204" pitchFamily="34" charset="0"/>
                        <a:cs typeface="Arial" panose="020B0604020202020204" pitchFamily="34" charset="0"/>
                      </a:endParaRPr>
                    </a:p>
                  </a:txBody>
                  <a:tcPr marL="68580" marR="68580" marT="7620" marB="0"/>
                </a:tc>
                <a:tc>
                  <a:txBody>
                    <a:bodyPr/>
                    <a:lstStyle/>
                    <a:p>
                      <a:pPr marL="0" marR="0" algn="l" fontAlgn="t">
                        <a:lnSpc>
                          <a:spcPct val="115000"/>
                        </a:lnSpc>
                        <a:spcBef>
                          <a:spcPts val="0"/>
                        </a:spcBef>
                        <a:spcAft>
                          <a:spcPts val="0"/>
                        </a:spcAft>
                      </a:pPr>
                      <a:r>
                        <a:rPr lang="en-US" sz="1400" u="none" strike="noStrike" dirty="0">
                          <a:effectLst/>
                          <a:latin typeface="Arial" panose="020B0604020202020204" pitchFamily="34" charset="0"/>
                          <a:cs typeface="Arial" panose="020B0604020202020204" pitchFamily="34" charset="0"/>
                        </a:rPr>
                        <a:t>Coupling </a:t>
                      </a:r>
                      <a:r>
                        <a:rPr lang="en-US" sz="1400" u="none" strike="noStrike" dirty="0" err="1">
                          <a:effectLst/>
                          <a:latin typeface="Arial" panose="020B0604020202020204" pitchFamily="34" charset="0"/>
                          <a:cs typeface="Arial" panose="020B0604020202020204" pitchFamily="34" charset="0"/>
                        </a:rPr>
                        <a:t>beetwen</a:t>
                      </a:r>
                      <a:r>
                        <a:rPr lang="en-US" sz="1400" u="none" strike="noStrike" dirty="0">
                          <a:effectLst/>
                          <a:latin typeface="Arial" panose="020B0604020202020204" pitchFamily="34" charset="0"/>
                          <a:cs typeface="Arial" panose="020B0604020202020204" pitchFamily="34" charset="0"/>
                        </a:rPr>
                        <a:t> p/l</a:t>
                      </a:r>
                      <a:r>
                        <a:rPr lang="en-US" sz="1400" u="none" strike="noStrike" baseline="-25000" dirty="0">
                          <a:effectLst/>
                          <a:latin typeface="Arial" panose="020B0604020202020204" pitchFamily="34" charset="0"/>
                          <a:cs typeface="Arial" panose="020B0604020202020204" pitchFamily="34" charset="0"/>
                        </a:rPr>
                        <a:t>2 </a:t>
                      </a:r>
                      <a:r>
                        <a:rPr lang="en-US" sz="1400" u="none" strike="noStrike" dirty="0">
                          <a:effectLst/>
                          <a:latin typeface="Arial" panose="020B0604020202020204" pitchFamily="34" charset="0"/>
                          <a:cs typeface="Arial" panose="020B0604020202020204" pitchFamily="34" charset="0"/>
                        </a:rPr>
                        <a:t>and </a:t>
                      </a:r>
                      <a:r>
                        <a:rPr lang="en-US" sz="1400" u="none" strike="noStrike" dirty="0">
                          <a:effectLst/>
                          <a:latin typeface="Symbol" panose="05050102010706020507" pitchFamily="18" charset="2"/>
                          <a:cs typeface="Arial" panose="020B0604020202020204" pitchFamily="34" charset="0"/>
                        </a:rPr>
                        <a:t>j</a:t>
                      </a:r>
                      <a:endParaRPr lang="en-US" sz="1400" b="0" i="0" u="none" strike="noStrike" dirty="0">
                        <a:effectLst/>
                        <a:latin typeface="Symbol" panose="05050102010706020507" pitchFamily="18" charset="2"/>
                        <a:cs typeface="Arial" panose="020B0604020202020204" pitchFamily="34" charset="0"/>
                      </a:endParaRPr>
                    </a:p>
                  </a:txBody>
                  <a:tcPr marL="68580" marR="68580" marT="7620" marB="0"/>
                </a:tc>
                <a:tc>
                  <a:txBody>
                    <a:bodyPr/>
                    <a:lstStyle/>
                    <a:p>
                      <a:pPr marL="0" marR="0" algn="l" fontAlgn="t">
                        <a:lnSpc>
                          <a:spcPct val="115000"/>
                        </a:lnSpc>
                        <a:spcBef>
                          <a:spcPts val="0"/>
                        </a:spcBef>
                        <a:spcAft>
                          <a:spcPts val="0"/>
                        </a:spcAft>
                      </a:pPr>
                      <a:r>
                        <a:rPr lang="pl-PL" sz="1400" u="none" strike="noStrike" dirty="0">
                          <a:effectLst/>
                          <a:latin typeface="Arial" panose="020B0604020202020204" pitchFamily="34" charset="0"/>
                          <a:cs typeface="Arial" panose="020B0604020202020204" pitchFamily="34" charset="0"/>
                        </a:rPr>
                        <a:t>Exists </a:t>
                      </a:r>
                      <a:endParaRPr lang="pl-PL" sz="1400" b="0" i="0" u="none" strike="noStrike" dirty="0">
                        <a:effectLst/>
                        <a:latin typeface="Arial" panose="020B0604020202020204" pitchFamily="34" charset="0"/>
                        <a:cs typeface="Arial" panose="020B0604020202020204" pitchFamily="34" charset="0"/>
                      </a:endParaRPr>
                    </a:p>
                  </a:txBody>
                  <a:tcPr marL="68580" marR="68580" marT="7620" marB="0"/>
                </a:tc>
                <a:tc>
                  <a:txBody>
                    <a:bodyPr/>
                    <a:lstStyle/>
                    <a:p>
                      <a:pPr marL="0" marR="0" algn="l" fontAlgn="t">
                        <a:lnSpc>
                          <a:spcPct val="115000"/>
                        </a:lnSpc>
                        <a:spcBef>
                          <a:spcPts val="0"/>
                        </a:spcBef>
                        <a:spcAft>
                          <a:spcPts val="0"/>
                        </a:spcAft>
                      </a:pPr>
                      <a:r>
                        <a:rPr lang="pl-PL" sz="1400" u="none" strike="noStrike">
                          <a:effectLst/>
                          <a:latin typeface="Arial" panose="020B0604020202020204" pitchFamily="34" charset="0"/>
                          <a:cs typeface="Arial" panose="020B0604020202020204" pitchFamily="34" charset="0"/>
                        </a:rPr>
                        <a:t>Not exist</a:t>
                      </a:r>
                      <a:endParaRPr lang="pl-PL" sz="1400" b="0" i="0" u="none" strike="noStrike">
                        <a:effectLst/>
                        <a:latin typeface="Arial" panose="020B0604020202020204" pitchFamily="34" charset="0"/>
                        <a:cs typeface="Arial" panose="020B0604020202020204" pitchFamily="34" charset="0"/>
                      </a:endParaRPr>
                    </a:p>
                  </a:txBody>
                  <a:tcPr marL="68580" marR="68580" marT="7620" marB="0"/>
                </a:tc>
                <a:extLst>
                  <a:ext uri="{0D108BD9-81ED-4DB2-BD59-A6C34878D82A}">
                    <a16:rowId xmlns:a16="http://schemas.microsoft.com/office/drawing/2014/main" val="737872972"/>
                  </a:ext>
                </a:extLst>
              </a:tr>
              <a:tr h="507785">
                <a:tc vMerge="1">
                  <a:txBody>
                    <a:bodyPr/>
                    <a:lstStyle/>
                    <a:p>
                      <a:endParaRPr lang="en-US"/>
                    </a:p>
                  </a:txBody>
                  <a:tcPr/>
                </a:tc>
                <a:tc vMerge="1">
                  <a:txBody>
                    <a:bodyPr/>
                    <a:lstStyle/>
                    <a:p>
                      <a:endParaRPr lang="en-US"/>
                    </a:p>
                  </a:txBody>
                  <a:tcPr/>
                </a:tc>
                <a:tc>
                  <a:txBody>
                    <a:bodyPr/>
                    <a:lstStyle/>
                    <a:p>
                      <a:pPr marL="0" marR="0" algn="l" fontAlgn="t">
                        <a:lnSpc>
                          <a:spcPct val="115000"/>
                        </a:lnSpc>
                        <a:spcBef>
                          <a:spcPts val="0"/>
                        </a:spcBef>
                        <a:spcAft>
                          <a:spcPts val="0"/>
                        </a:spcAft>
                      </a:pPr>
                      <a:r>
                        <a:rPr lang="sr-Latn-RS" sz="1400" u="none" strike="noStrike">
                          <a:effectLst/>
                          <a:latin typeface="Arial" panose="020B0604020202020204" pitchFamily="34" charset="0"/>
                          <a:cs typeface="Arial" panose="020B0604020202020204" pitchFamily="34" charset="0"/>
                        </a:rPr>
                        <a:t>Coupling beetwen u and p/l</a:t>
                      </a:r>
                      <a:r>
                        <a:rPr lang="sr-Latn-RS" sz="1400" u="none" strike="noStrike" baseline="-25000">
                          <a:effectLst/>
                          <a:latin typeface="Arial" panose="020B0604020202020204" pitchFamily="34" charset="0"/>
                          <a:cs typeface="Arial" panose="020B0604020202020204" pitchFamily="34" charset="0"/>
                        </a:rPr>
                        <a:t>2</a:t>
                      </a:r>
                      <a:endParaRPr lang="sr-Latn-RS" sz="1400" b="0" i="0" u="none" strike="noStrike">
                        <a:effectLst/>
                        <a:latin typeface="Arial" panose="020B0604020202020204" pitchFamily="34" charset="0"/>
                        <a:cs typeface="Arial" panose="020B0604020202020204" pitchFamily="34" charset="0"/>
                      </a:endParaRPr>
                    </a:p>
                  </a:txBody>
                  <a:tcPr marL="68580" marR="68580" marT="7620" marB="0"/>
                </a:tc>
                <a:tc>
                  <a:txBody>
                    <a:bodyPr/>
                    <a:lstStyle/>
                    <a:p>
                      <a:pPr marL="0" marR="0" algn="l" fontAlgn="t">
                        <a:lnSpc>
                          <a:spcPct val="115000"/>
                        </a:lnSpc>
                        <a:spcBef>
                          <a:spcPts val="0"/>
                        </a:spcBef>
                        <a:spcAft>
                          <a:spcPts val="0"/>
                        </a:spcAft>
                      </a:pPr>
                      <a:r>
                        <a:rPr lang="pl-PL" sz="1400" u="none" strike="noStrike">
                          <a:effectLst/>
                          <a:latin typeface="Arial" panose="020B0604020202020204" pitchFamily="34" charset="0"/>
                          <a:cs typeface="Arial" panose="020B0604020202020204" pitchFamily="34" charset="0"/>
                        </a:rPr>
                        <a:t>Not exist</a:t>
                      </a:r>
                      <a:endParaRPr lang="pl-PL" sz="1400" b="0" i="0" u="none" strike="noStrike">
                        <a:effectLst/>
                        <a:latin typeface="Arial" panose="020B0604020202020204" pitchFamily="34" charset="0"/>
                        <a:cs typeface="Arial" panose="020B0604020202020204" pitchFamily="34" charset="0"/>
                      </a:endParaRPr>
                    </a:p>
                  </a:txBody>
                  <a:tcPr marL="68580" marR="68580" marT="7620" marB="0"/>
                </a:tc>
                <a:tc>
                  <a:txBody>
                    <a:bodyPr/>
                    <a:lstStyle/>
                    <a:p>
                      <a:pPr marL="0" marR="0" algn="l" fontAlgn="t">
                        <a:lnSpc>
                          <a:spcPct val="115000"/>
                        </a:lnSpc>
                        <a:spcBef>
                          <a:spcPts val="0"/>
                        </a:spcBef>
                        <a:spcAft>
                          <a:spcPts val="0"/>
                        </a:spcAft>
                      </a:pPr>
                      <a:r>
                        <a:rPr lang="pl-PL" sz="1400" u="none" strike="noStrike" dirty="0">
                          <a:effectLst/>
                          <a:latin typeface="Arial" panose="020B0604020202020204" pitchFamily="34" charset="0"/>
                          <a:cs typeface="Arial" panose="020B0604020202020204" pitchFamily="34" charset="0"/>
                        </a:rPr>
                        <a:t>Exists</a:t>
                      </a:r>
                      <a:endParaRPr lang="pl-PL" sz="1400" b="0" i="0" u="none" strike="noStrike" dirty="0">
                        <a:effectLst/>
                        <a:latin typeface="Arial" panose="020B0604020202020204" pitchFamily="34" charset="0"/>
                        <a:cs typeface="Arial" panose="020B0604020202020204" pitchFamily="34" charset="0"/>
                      </a:endParaRPr>
                    </a:p>
                  </a:txBody>
                  <a:tcPr marL="68580" marR="68580" marT="7620" marB="0"/>
                </a:tc>
                <a:extLst>
                  <a:ext uri="{0D108BD9-81ED-4DB2-BD59-A6C34878D82A}">
                    <a16:rowId xmlns:a16="http://schemas.microsoft.com/office/drawing/2014/main" val="3877913940"/>
                  </a:ext>
                </a:extLst>
              </a:tr>
              <a:tr h="507785">
                <a:tc vMerge="1">
                  <a:txBody>
                    <a:bodyPr/>
                    <a:lstStyle/>
                    <a:p>
                      <a:endParaRPr lang="en-US"/>
                    </a:p>
                  </a:txBody>
                  <a:tcPr/>
                </a:tc>
                <a:tc vMerge="1">
                  <a:txBody>
                    <a:bodyPr/>
                    <a:lstStyle/>
                    <a:p>
                      <a:endParaRPr lang="en-US"/>
                    </a:p>
                  </a:txBody>
                  <a:tcPr/>
                </a:tc>
                <a:tc>
                  <a:txBody>
                    <a:bodyPr/>
                    <a:lstStyle/>
                    <a:p>
                      <a:pPr marL="0" marR="0" algn="l" fontAlgn="t">
                        <a:lnSpc>
                          <a:spcPct val="115000"/>
                        </a:lnSpc>
                        <a:spcBef>
                          <a:spcPts val="0"/>
                        </a:spcBef>
                        <a:spcAft>
                          <a:spcPts val="0"/>
                        </a:spcAft>
                      </a:pPr>
                      <a:r>
                        <a:rPr lang="sr-Latn-RS" sz="1400" u="none" strike="noStrike" dirty="0">
                          <a:effectLst/>
                          <a:latin typeface="Arial" panose="020B0604020202020204" pitchFamily="34" charset="0"/>
                          <a:cs typeface="Arial" panose="020B0604020202020204" pitchFamily="34" charset="0"/>
                        </a:rPr>
                        <a:t>Coupling beetwen u, and </a:t>
                      </a:r>
                      <a:r>
                        <a:rPr lang="en-US" sz="1400" u="none" strike="noStrike" dirty="0">
                          <a:effectLst/>
                          <a:latin typeface="Symbol" panose="05050102010706020507" pitchFamily="18" charset="2"/>
                          <a:cs typeface="Arial" panose="020B0604020202020204" pitchFamily="34" charset="0"/>
                        </a:rPr>
                        <a:t>j</a:t>
                      </a:r>
                      <a:endParaRPr lang="sr-Latn-RS" sz="1400" b="0" i="0" u="none" strike="noStrike" dirty="0">
                        <a:effectLst/>
                        <a:latin typeface="Arial" panose="020B0604020202020204" pitchFamily="34" charset="0"/>
                        <a:cs typeface="Arial" panose="020B0604020202020204" pitchFamily="34" charset="0"/>
                      </a:endParaRPr>
                    </a:p>
                  </a:txBody>
                  <a:tcPr marL="68580" marR="68580" marT="7620" marB="0"/>
                </a:tc>
                <a:tc>
                  <a:txBody>
                    <a:bodyPr/>
                    <a:lstStyle/>
                    <a:p>
                      <a:pPr marL="0" marR="0" algn="l" fontAlgn="t">
                        <a:lnSpc>
                          <a:spcPct val="115000"/>
                        </a:lnSpc>
                        <a:spcBef>
                          <a:spcPts val="0"/>
                        </a:spcBef>
                        <a:spcAft>
                          <a:spcPts val="0"/>
                        </a:spcAft>
                      </a:pPr>
                      <a:r>
                        <a:rPr lang="pl-PL" sz="1400" u="none" strike="noStrike">
                          <a:effectLst/>
                          <a:latin typeface="Arial" panose="020B0604020202020204" pitchFamily="34" charset="0"/>
                          <a:cs typeface="Arial" panose="020B0604020202020204" pitchFamily="34" charset="0"/>
                        </a:rPr>
                        <a:t>Not exist</a:t>
                      </a:r>
                      <a:endParaRPr lang="pl-PL" sz="1400" b="0" i="0" u="none" strike="noStrike">
                        <a:effectLst/>
                        <a:latin typeface="Arial" panose="020B0604020202020204" pitchFamily="34" charset="0"/>
                        <a:cs typeface="Arial" panose="020B0604020202020204" pitchFamily="34" charset="0"/>
                      </a:endParaRPr>
                    </a:p>
                  </a:txBody>
                  <a:tcPr marL="68580" marR="68580" marT="7620" marB="0"/>
                </a:tc>
                <a:tc>
                  <a:txBody>
                    <a:bodyPr/>
                    <a:lstStyle/>
                    <a:p>
                      <a:pPr marL="0" marR="0" algn="l" fontAlgn="t">
                        <a:lnSpc>
                          <a:spcPct val="115000"/>
                        </a:lnSpc>
                        <a:spcBef>
                          <a:spcPts val="0"/>
                        </a:spcBef>
                        <a:spcAft>
                          <a:spcPts val="0"/>
                        </a:spcAft>
                      </a:pPr>
                      <a:r>
                        <a:rPr lang="pl-PL" sz="1400" u="none" strike="noStrike" dirty="0">
                          <a:effectLst/>
                          <a:latin typeface="Arial" panose="020B0604020202020204" pitchFamily="34" charset="0"/>
                          <a:cs typeface="Arial" panose="020B0604020202020204" pitchFamily="34" charset="0"/>
                        </a:rPr>
                        <a:t>Exists</a:t>
                      </a:r>
                      <a:endParaRPr lang="pl-PL" sz="1400" b="0" i="0" u="none" strike="noStrike" dirty="0">
                        <a:effectLst/>
                        <a:latin typeface="Arial" panose="020B0604020202020204" pitchFamily="34" charset="0"/>
                        <a:cs typeface="Arial" panose="020B0604020202020204" pitchFamily="34" charset="0"/>
                      </a:endParaRPr>
                    </a:p>
                  </a:txBody>
                  <a:tcPr marL="68580" marR="68580" marT="7620" marB="0"/>
                </a:tc>
                <a:extLst>
                  <a:ext uri="{0D108BD9-81ED-4DB2-BD59-A6C34878D82A}">
                    <a16:rowId xmlns:a16="http://schemas.microsoft.com/office/drawing/2014/main" val="2686919916"/>
                  </a:ext>
                </a:extLst>
              </a:tr>
              <a:tr h="507785">
                <a:tc vMerge="1">
                  <a:txBody>
                    <a:bodyPr/>
                    <a:lstStyle/>
                    <a:p>
                      <a:endParaRPr lang="en-US"/>
                    </a:p>
                  </a:txBody>
                  <a:tcPr/>
                </a:tc>
                <a:tc vMerge="1">
                  <a:txBody>
                    <a:bodyPr/>
                    <a:lstStyle/>
                    <a:p>
                      <a:endParaRPr lang="en-US"/>
                    </a:p>
                  </a:txBody>
                  <a:tcPr/>
                </a:tc>
                <a:tc>
                  <a:txBody>
                    <a:bodyPr/>
                    <a:lstStyle/>
                    <a:p>
                      <a:pPr marL="0" marR="0" algn="l" fontAlgn="t">
                        <a:lnSpc>
                          <a:spcPct val="115000"/>
                        </a:lnSpc>
                        <a:spcBef>
                          <a:spcPts val="0"/>
                        </a:spcBef>
                        <a:spcAft>
                          <a:spcPts val="0"/>
                        </a:spcAft>
                      </a:pPr>
                      <a:r>
                        <a:rPr lang="en-US" sz="1400" u="none" strike="noStrike">
                          <a:effectLst/>
                          <a:latin typeface="Arial" panose="020B0604020202020204" pitchFamily="34" charset="0"/>
                          <a:cs typeface="Arial" panose="020B0604020202020204" pitchFamily="34" charset="0"/>
                        </a:rPr>
                        <a:t>Coupling beetwen w and p/l</a:t>
                      </a:r>
                      <a:r>
                        <a:rPr lang="en-US" sz="1400" u="none" strike="noStrike" baseline="-25000">
                          <a:effectLst/>
                          <a:latin typeface="Arial" panose="020B0604020202020204" pitchFamily="34" charset="0"/>
                          <a:cs typeface="Arial" panose="020B0604020202020204" pitchFamily="34" charset="0"/>
                        </a:rPr>
                        <a:t>2</a:t>
                      </a:r>
                      <a:endParaRPr lang="en-US" sz="1400" b="0" i="0" u="none" strike="noStrike">
                        <a:effectLst/>
                        <a:latin typeface="Arial" panose="020B0604020202020204" pitchFamily="34" charset="0"/>
                        <a:cs typeface="Arial" panose="020B0604020202020204" pitchFamily="34" charset="0"/>
                      </a:endParaRPr>
                    </a:p>
                  </a:txBody>
                  <a:tcPr marL="68580" marR="68580" marT="7620" marB="0"/>
                </a:tc>
                <a:tc>
                  <a:txBody>
                    <a:bodyPr/>
                    <a:lstStyle/>
                    <a:p>
                      <a:pPr marL="0" marR="0" algn="l" fontAlgn="t">
                        <a:lnSpc>
                          <a:spcPct val="115000"/>
                        </a:lnSpc>
                        <a:spcBef>
                          <a:spcPts val="0"/>
                        </a:spcBef>
                        <a:spcAft>
                          <a:spcPts val="0"/>
                        </a:spcAft>
                      </a:pPr>
                      <a:r>
                        <a:rPr lang="pl-PL" sz="1400" u="none" strike="noStrike">
                          <a:effectLst/>
                          <a:latin typeface="Arial" panose="020B0604020202020204" pitchFamily="34" charset="0"/>
                          <a:cs typeface="Arial" panose="020B0604020202020204" pitchFamily="34" charset="0"/>
                        </a:rPr>
                        <a:t>Not exist</a:t>
                      </a:r>
                      <a:endParaRPr lang="pl-PL" sz="1400" b="0" i="0" u="none" strike="noStrike">
                        <a:effectLst/>
                        <a:latin typeface="Arial" panose="020B0604020202020204" pitchFamily="34" charset="0"/>
                        <a:cs typeface="Arial" panose="020B0604020202020204" pitchFamily="34" charset="0"/>
                      </a:endParaRPr>
                    </a:p>
                  </a:txBody>
                  <a:tcPr marL="68580" marR="68580" marT="7620" marB="0"/>
                </a:tc>
                <a:tc>
                  <a:txBody>
                    <a:bodyPr/>
                    <a:lstStyle/>
                    <a:p>
                      <a:pPr marL="0" marR="0" algn="l" fontAlgn="t">
                        <a:lnSpc>
                          <a:spcPct val="115000"/>
                        </a:lnSpc>
                        <a:spcBef>
                          <a:spcPts val="0"/>
                        </a:spcBef>
                        <a:spcAft>
                          <a:spcPts val="0"/>
                        </a:spcAft>
                      </a:pPr>
                      <a:r>
                        <a:rPr lang="pl-PL" sz="1400" u="none" strike="noStrike" dirty="0">
                          <a:effectLst/>
                          <a:latin typeface="Arial" panose="020B0604020202020204" pitchFamily="34" charset="0"/>
                          <a:cs typeface="Arial" panose="020B0604020202020204" pitchFamily="34" charset="0"/>
                        </a:rPr>
                        <a:t>Exists</a:t>
                      </a:r>
                      <a:endParaRPr lang="pl-PL" sz="1400" b="0" i="0" u="none" strike="noStrike" dirty="0">
                        <a:effectLst/>
                        <a:latin typeface="Arial" panose="020B0604020202020204" pitchFamily="34" charset="0"/>
                        <a:cs typeface="Arial" panose="020B0604020202020204" pitchFamily="34" charset="0"/>
                      </a:endParaRPr>
                    </a:p>
                  </a:txBody>
                  <a:tcPr marL="68580" marR="68580" marT="7620" marB="0"/>
                </a:tc>
                <a:extLst>
                  <a:ext uri="{0D108BD9-81ED-4DB2-BD59-A6C34878D82A}">
                    <a16:rowId xmlns:a16="http://schemas.microsoft.com/office/drawing/2014/main" val="2483253245"/>
                  </a:ext>
                </a:extLst>
              </a:tr>
              <a:tr h="507785">
                <a:tc vMerge="1">
                  <a:txBody>
                    <a:bodyPr/>
                    <a:lstStyle/>
                    <a:p>
                      <a:endParaRPr lang="en-US"/>
                    </a:p>
                  </a:txBody>
                  <a:tcPr/>
                </a:tc>
                <a:tc vMerge="1">
                  <a:txBody>
                    <a:bodyPr/>
                    <a:lstStyle/>
                    <a:p>
                      <a:endParaRPr lang="en-US"/>
                    </a:p>
                  </a:txBody>
                  <a:tcPr/>
                </a:tc>
                <a:tc>
                  <a:txBody>
                    <a:bodyPr/>
                    <a:lstStyle/>
                    <a:p>
                      <a:pPr marL="0" marR="0" algn="l" fontAlgn="t">
                        <a:lnSpc>
                          <a:spcPct val="115000"/>
                        </a:lnSpc>
                        <a:spcBef>
                          <a:spcPts val="0"/>
                        </a:spcBef>
                        <a:spcAft>
                          <a:spcPts val="0"/>
                        </a:spcAft>
                      </a:pPr>
                      <a:r>
                        <a:rPr lang="en-US" sz="1400" u="none" strike="noStrike" dirty="0">
                          <a:effectLst/>
                          <a:latin typeface="Arial" panose="020B0604020202020204" pitchFamily="34" charset="0"/>
                          <a:cs typeface="Arial" panose="020B0604020202020204" pitchFamily="34" charset="0"/>
                        </a:rPr>
                        <a:t>Coupling </a:t>
                      </a:r>
                      <a:r>
                        <a:rPr lang="en-US" sz="1400" u="none" strike="noStrike" dirty="0" err="1">
                          <a:effectLst/>
                          <a:latin typeface="Arial" panose="020B0604020202020204" pitchFamily="34" charset="0"/>
                          <a:cs typeface="Arial" panose="020B0604020202020204" pitchFamily="34" charset="0"/>
                        </a:rPr>
                        <a:t>beetwen</a:t>
                      </a:r>
                      <a:r>
                        <a:rPr lang="en-US" sz="1400" u="none" strike="noStrike" dirty="0">
                          <a:effectLst/>
                          <a:latin typeface="Arial" panose="020B0604020202020204" pitchFamily="34" charset="0"/>
                          <a:cs typeface="Arial" panose="020B0604020202020204" pitchFamily="34" charset="0"/>
                        </a:rPr>
                        <a:t> w and </a:t>
                      </a:r>
                      <a:r>
                        <a:rPr lang="en-US" sz="1400" u="none" strike="noStrike" dirty="0">
                          <a:effectLst/>
                          <a:latin typeface="Symbol" panose="05050102010706020507" pitchFamily="18" charset="2"/>
                          <a:cs typeface="Arial" panose="020B0604020202020204" pitchFamily="34" charset="0"/>
                        </a:rPr>
                        <a:t>j</a:t>
                      </a:r>
                      <a:endParaRPr lang="en-US" sz="1400" b="0" i="0" u="none" strike="noStrike" dirty="0">
                        <a:effectLst/>
                        <a:latin typeface="Arial" panose="020B0604020202020204" pitchFamily="34" charset="0"/>
                        <a:cs typeface="Arial" panose="020B0604020202020204" pitchFamily="34" charset="0"/>
                      </a:endParaRPr>
                    </a:p>
                  </a:txBody>
                  <a:tcPr marL="68580" marR="68580" marT="7620" marB="0"/>
                </a:tc>
                <a:tc>
                  <a:txBody>
                    <a:bodyPr/>
                    <a:lstStyle/>
                    <a:p>
                      <a:pPr marL="0" marR="0" algn="l" fontAlgn="t">
                        <a:lnSpc>
                          <a:spcPct val="115000"/>
                        </a:lnSpc>
                        <a:spcBef>
                          <a:spcPts val="0"/>
                        </a:spcBef>
                        <a:spcAft>
                          <a:spcPts val="0"/>
                        </a:spcAft>
                      </a:pPr>
                      <a:r>
                        <a:rPr lang="pl-PL" sz="1400" u="none" strike="noStrike">
                          <a:effectLst/>
                          <a:latin typeface="Arial" panose="020B0604020202020204" pitchFamily="34" charset="0"/>
                          <a:cs typeface="Arial" panose="020B0604020202020204" pitchFamily="34" charset="0"/>
                        </a:rPr>
                        <a:t>Not exist</a:t>
                      </a:r>
                      <a:endParaRPr lang="pl-PL" sz="1400" b="0" i="0" u="none" strike="noStrike">
                        <a:effectLst/>
                        <a:latin typeface="Arial" panose="020B0604020202020204" pitchFamily="34" charset="0"/>
                        <a:cs typeface="Arial" panose="020B0604020202020204" pitchFamily="34" charset="0"/>
                      </a:endParaRPr>
                    </a:p>
                  </a:txBody>
                  <a:tcPr marL="68580" marR="68580" marT="7620" marB="0"/>
                </a:tc>
                <a:tc>
                  <a:txBody>
                    <a:bodyPr/>
                    <a:lstStyle/>
                    <a:p>
                      <a:pPr marL="0" marR="0" algn="l" fontAlgn="t">
                        <a:lnSpc>
                          <a:spcPct val="115000"/>
                        </a:lnSpc>
                        <a:spcBef>
                          <a:spcPts val="0"/>
                        </a:spcBef>
                        <a:spcAft>
                          <a:spcPts val="0"/>
                        </a:spcAft>
                      </a:pPr>
                      <a:r>
                        <a:rPr lang="pl-PL" sz="1400" u="none" strike="noStrike" dirty="0">
                          <a:effectLst/>
                          <a:latin typeface="Arial" panose="020B0604020202020204" pitchFamily="34" charset="0"/>
                          <a:cs typeface="Arial" panose="020B0604020202020204" pitchFamily="34" charset="0"/>
                        </a:rPr>
                        <a:t>Exists</a:t>
                      </a:r>
                      <a:endParaRPr lang="pl-PL" sz="1400" b="0" i="0" u="none" strike="noStrike" dirty="0">
                        <a:effectLst/>
                        <a:latin typeface="Arial" panose="020B0604020202020204" pitchFamily="34" charset="0"/>
                        <a:cs typeface="Arial" panose="020B0604020202020204" pitchFamily="34" charset="0"/>
                      </a:endParaRPr>
                    </a:p>
                  </a:txBody>
                  <a:tcPr marL="68580" marR="68580" marT="7620" marB="0"/>
                </a:tc>
                <a:extLst>
                  <a:ext uri="{0D108BD9-81ED-4DB2-BD59-A6C34878D82A}">
                    <a16:rowId xmlns:a16="http://schemas.microsoft.com/office/drawing/2014/main" val="1718024"/>
                  </a:ext>
                </a:extLst>
              </a:tr>
              <a:tr h="258814">
                <a:tc>
                  <a:txBody>
                    <a:bodyPr/>
                    <a:lstStyle/>
                    <a:p>
                      <a:pPr marL="0" marR="0" algn="l" fontAlgn="t">
                        <a:lnSpc>
                          <a:spcPct val="115000"/>
                        </a:lnSpc>
                        <a:spcBef>
                          <a:spcPts val="0"/>
                        </a:spcBef>
                        <a:spcAft>
                          <a:spcPts val="0"/>
                        </a:spcAft>
                      </a:pPr>
                      <a:r>
                        <a:rPr lang="pl-PL" sz="1400" u="none" strike="noStrike">
                          <a:effectLst/>
                          <a:latin typeface="Arial" panose="020B0604020202020204" pitchFamily="34" charset="0"/>
                          <a:cs typeface="Arial" panose="020B0604020202020204" pitchFamily="34" charset="0"/>
                        </a:rPr>
                        <a:t>2.</a:t>
                      </a:r>
                      <a:endParaRPr lang="pl-PL" sz="1400" b="0" i="0" u="none" strike="noStrike">
                        <a:effectLst/>
                        <a:latin typeface="Arial" panose="020B0604020202020204" pitchFamily="34" charset="0"/>
                        <a:cs typeface="Arial" panose="020B0604020202020204" pitchFamily="34" charset="0"/>
                      </a:endParaRPr>
                    </a:p>
                  </a:txBody>
                  <a:tcPr marL="68580" marR="68580" marT="7620" marB="0"/>
                </a:tc>
                <a:tc gridSpan="2">
                  <a:txBody>
                    <a:bodyPr/>
                    <a:lstStyle/>
                    <a:p>
                      <a:pPr marL="0" marR="0" algn="l" fontAlgn="t">
                        <a:lnSpc>
                          <a:spcPct val="115000"/>
                        </a:lnSpc>
                        <a:spcBef>
                          <a:spcPts val="0"/>
                        </a:spcBef>
                        <a:spcAft>
                          <a:spcPts val="0"/>
                        </a:spcAft>
                      </a:pPr>
                      <a:r>
                        <a:rPr lang="en-US" sz="1400" u="none" strike="noStrike">
                          <a:effectLst/>
                          <a:latin typeface="Arial" panose="020B0604020202020204" pitchFamily="34" charset="0"/>
                          <a:cs typeface="Arial" panose="020B0604020202020204" pitchFamily="34" charset="0"/>
                        </a:rPr>
                        <a:t>Vector of Coriolis forces h</a:t>
                      </a:r>
                      <a:endParaRPr lang="en-US" sz="1400" b="0" i="0" u="none" strike="noStrike">
                        <a:effectLst/>
                        <a:latin typeface="Arial" panose="020B0604020202020204" pitchFamily="34" charset="0"/>
                        <a:cs typeface="Arial" panose="020B0604020202020204" pitchFamily="34" charset="0"/>
                      </a:endParaRPr>
                    </a:p>
                  </a:txBody>
                  <a:tcPr marL="68580" marR="68580" marT="7620" marB="0"/>
                </a:tc>
                <a:tc hMerge="1">
                  <a:txBody>
                    <a:bodyPr/>
                    <a:lstStyle/>
                    <a:p>
                      <a:endParaRPr lang="en-US"/>
                    </a:p>
                  </a:txBody>
                  <a:tcPr/>
                </a:tc>
                <a:tc>
                  <a:txBody>
                    <a:bodyPr/>
                    <a:lstStyle/>
                    <a:p>
                      <a:pPr marL="0" marR="0" algn="l" fontAlgn="t">
                        <a:lnSpc>
                          <a:spcPct val="115000"/>
                        </a:lnSpc>
                        <a:spcBef>
                          <a:spcPts val="0"/>
                        </a:spcBef>
                        <a:spcAft>
                          <a:spcPts val="0"/>
                        </a:spcAft>
                      </a:pPr>
                      <a:r>
                        <a:rPr lang="pl-PL" sz="1400" u="none" strike="noStrike">
                          <a:effectLst/>
                          <a:latin typeface="Arial" panose="020B0604020202020204" pitchFamily="34" charset="0"/>
                          <a:cs typeface="Arial" panose="020B0604020202020204" pitchFamily="34" charset="0"/>
                        </a:rPr>
                        <a:t>Exists</a:t>
                      </a:r>
                      <a:endParaRPr lang="pl-PL" sz="1400" b="0" i="0" u="none" strike="noStrike">
                        <a:effectLst/>
                        <a:latin typeface="Arial" panose="020B0604020202020204" pitchFamily="34" charset="0"/>
                        <a:cs typeface="Arial" panose="020B0604020202020204" pitchFamily="34" charset="0"/>
                      </a:endParaRPr>
                    </a:p>
                  </a:txBody>
                  <a:tcPr marL="68580" marR="68580" marT="7620" marB="0"/>
                </a:tc>
                <a:tc>
                  <a:txBody>
                    <a:bodyPr/>
                    <a:lstStyle/>
                    <a:p>
                      <a:pPr marL="0" marR="0" algn="l" fontAlgn="t">
                        <a:lnSpc>
                          <a:spcPct val="115000"/>
                        </a:lnSpc>
                        <a:spcBef>
                          <a:spcPts val="0"/>
                        </a:spcBef>
                        <a:spcAft>
                          <a:spcPts val="0"/>
                        </a:spcAft>
                      </a:pPr>
                      <a:r>
                        <a:rPr lang="pl-PL" sz="1400" u="none" strike="noStrike" dirty="0">
                          <a:effectLst/>
                          <a:latin typeface="Arial" panose="020B0604020202020204" pitchFamily="34" charset="0"/>
                          <a:cs typeface="Arial" panose="020B0604020202020204" pitchFamily="34" charset="0"/>
                        </a:rPr>
                        <a:t>Not exist</a:t>
                      </a:r>
                      <a:endParaRPr lang="pl-PL" sz="1400" b="0" i="0" u="none" strike="noStrike" dirty="0">
                        <a:effectLst/>
                        <a:latin typeface="Arial" panose="020B0604020202020204" pitchFamily="34" charset="0"/>
                        <a:cs typeface="Arial" panose="020B0604020202020204" pitchFamily="34" charset="0"/>
                      </a:endParaRPr>
                    </a:p>
                  </a:txBody>
                  <a:tcPr marL="68580" marR="68580" marT="7620" marB="0"/>
                </a:tc>
                <a:extLst>
                  <a:ext uri="{0D108BD9-81ED-4DB2-BD59-A6C34878D82A}">
                    <a16:rowId xmlns:a16="http://schemas.microsoft.com/office/drawing/2014/main" val="978620197"/>
                  </a:ext>
                </a:extLst>
              </a:tr>
              <a:tr h="258814">
                <a:tc>
                  <a:txBody>
                    <a:bodyPr/>
                    <a:lstStyle/>
                    <a:p>
                      <a:pPr marL="0" marR="0" algn="l" fontAlgn="t">
                        <a:lnSpc>
                          <a:spcPct val="115000"/>
                        </a:lnSpc>
                        <a:spcBef>
                          <a:spcPts val="0"/>
                        </a:spcBef>
                        <a:spcAft>
                          <a:spcPts val="0"/>
                        </a:spcAft>
                      </a:pPr>
                      <a:r>
                        <a:rPr lang="pl-PL" sz="1400" u="none" strike="noStrike">
                          <a:effectLst/>
                          <a:latin typeface="Arial" panose="020B0604020202020204" pitchFamily="34" charset="0"/>
                          <a:cs typeface="Arial" panose="020B0604020202020204" pitchFamily="34" charset="0"/>
                        </a:rPr>
                        <a:t>3.</a:t>
                      </a:r>
                      <a:endParaRPr lang="pl-PL" sz="1400" b="0" i="0" u="none" strike="noStrike">
                        <a:effectLst/>
                        <a:latin typeface="Arial" panose="020B0604020202020204" pitchFamily="34" charset="0"/>
                        <a:cs typeface="Arial" panose="020B0604020202020204" pitchFamily="34" charset="0"/>
                      </a:endParaRPr>
                    </a:p>
                  </a:txBody>
                  <a:tcPr marL="68580" marR="68580" marT="7620" marB="0"/>
                </a:tc>
                <a:tc gridSpan="2">
                  <a:txBody>
                    <a:bodyPr/>
                    <a:lstStyle/>
                    <a:p>
                      <a:pPr marL="0" marR="0" algn="l" fontAlgn="t">
                        <a:lnSpc>
                          <a:spcPct val="115000"/>
                        </a:lnSpc>
                        <a:spcBef>
                          <a:spcPts val="0"/>
                        </a:spcBef>
                        <a:spcAft>
                          <a:spcPts val="0"/>
                        </a:spcAft>
                      </a:pPr>
                      <a:r>
                        <a:rPr lang="en-US" sz="1400" u="none" strike="noStrike">
                          <a:effectLst/>
                          <a:latin typeface="Arial" panose="020B0604020202020204" pitchFamily="34" charset="0"/>
                          <a:cs typeface="Arial" panose="020B0604020202020204" pitchFamily="34" charset="0"/>
                        </a:rPr>
                        <a:t>Gravity forces G, that cause static eror</a:t>
                      </a:r>
                      <a:endParaRPr lang="en-US" sz="1400" b="0" i="0" u="none" strike="noStrike">
                        <a:effectLst/>
                        <a:latin typeface="Arial" panose="020B0604020202020204" pitchFamily="34" charset="0"/>
                        <a:cs typeface="Arial" panose="020B0604020202020204" pitchFamily="34" charset="0"/>
                      </a:endParaRPr>
                    </a:p>
                  </a:txBody>
                  <a:tcPr marL="68580" marR="68580" marT="7620" marB="0"/>
                </a:tc>
                <a:tc hMerge="1">
                  <a:txBody>
                    <a:bodyPr/>
                    <a:lstStyle/>
                    <a:p>
                      <a:endParaRPr lang="en-US"/>
                    </a:p>
                  </a:txBody>
                  <a:tcPr/>
                </a:tc>
                <a:tc>
                  <a:txBody>
                    <a:bodyPr/>
                    <a:lstStyle/>
                    <a:p>
                      <a:pPr marL="0" marR="0" algn="l" fontAlgn="t">
                        <a:lnSpc>
                          <a:spcPct val="115000"/>
                        </a:lnSpc>
                        <a:spcBef>
                          <a:spcPts val="0"/>
                        </a:spcBef>
                        <a:spcAft>
                          <a:spcPts val="0"/>
                        </a:spcAft>
                      </a:pPr>
                      <a:r>
                        <a:rPr lang="pl-PL" sz="1400" u="none" strike="noStrike">
                          <a:effectLst/>
                          <a:latin typeface="Arial" panose="020B0604020202020204" pitchFamily="34" charset="0"/>
                          <a:cs typeface="Arial" panose="020B0604020202020204" pitchFamily="34" charset="0"/>
                        </a:rPr>
                        <a:t>Exists</a:t>
                      </a:r>
                      <a:endParaRPr lang="pl-PL" sz="1400" b="0" i="0" u="none" strike="noStrike">
                        <a:effectLst/>
                        <a:latin typeface="Arial" panose="020B0604020202020204" pitchFamily="34" charset="0"/>
                        <a:cs typeface="Arial" panose="020B0604020202020204" pitchFamily="34" charset="0"/>
                      </a:endParaRPr>
                    </a:p>
                  </a:txBody>
                  <a:tcPr marL="68580" marR="68580" marT="7620" marB="0"/>
                </a:tc>
                <a:tc>
                  <a:txBody>
                    <a:bodyPr/>
                    <a:lstStyle/>
                    <a:p>
                      <a:pPr marL="0" marR="0" algn="l" fontAlgn="t">
                        <a:lnSpc>
                          <a:spcPct val="115000"/>
                        </a:lnSpc>
                        <a:spcBef>
                          <a:spcPts val="0"/>
                        </a:spcBef>
                        <a:spcAft>
                          <a:spcPts val="0"/>
                        </a:spcAft>
                      </a:pPr>
                      <a:r>
                        <a:rPr lang="pl-PL" sz="1400" u="none" strike="noStrike" dirty="0">
                          <a:effectLst/>
                          <a:latin typeface="Arial" panose="020B0604020202020204" pitchFamily="34" charset="0"/>
                          <a:cs typeface="Arial" panose="020B0604020202020204" pitchFamily="34" charset="0"/>
                        </a:rPr>
                        <a:t>Not exist</a:t>
                      </a:r>
                      <a:endParaRPr lang="pl-PL" sz="1400" b="0" i="0" u="none" strike="noStrike" dirty="0">
                        <a:effectLst/>
                        <a:latin typeface="Arial" panose="020B0604020202020204" pitchFamily="34" charset="0"/>
                        <a:cs typeface="Arial" panose="020B0604020202020204" pitchFamily="34" charset="0"/>
                      </a:endParaRPr>
                    </a:p>
                  </a:txBody>
                  <a:tcPr marL="68580" marR="68580" marT="7620" marB="0"/>
                </a:tc>
                <a:extLst>
                  <a:ext uri="{0D108BD9-81ED-4DB2-BD59-A6C34878D82A}">
                    <a16:rowId xmlns:a16="http://schemas.microsoft.com/office/drawing/2014/main" val="666027632"/>
                  </a:ext>
                </a:extLst>
              </a:tr>
              <a:tr h="507785">
                <a:tc>
                  <a:txBody>
                    <a:bodyPr/>
                    <a:lstStyle/>
                    <a:p>
                      <a:pPr marL="0" marR="0" algn="l" fontAlgn="t">
                        <a:lnSpc>
                          <a:spcPct val="115000"/>
                        </a:lnSpc>
                        <a:spcBef>
                          <a:spcPts val="0"/>
                        </a:spcBef>
                        <a:spcAft>
                          <a:spcPts val="0"/>
                        </a:spcAft>
                      </a:pPr>
                      <a:r>
                        <a:rPr lang="pl-PL" sz="1400" u="none" strike="noStrike">
                          <a:effectLst/>
                          <a:latin typeface="Arial" panose="020B0604020202020204" pitchFamily="34" charset="0"/>
                          <a:cs typeface="Arial" panose="020B0604020202020204" pitchFamily="34" charset="0"/>
                        </a:rPr>
                        <a:t>4.</a:t>
                      </a:r>
                      <a:endParaRPr lang="pl-PL" sz="1400" b="0" i="0" u="none" strike="noStrike">
                        <a:effectLst/>
                        <a:latin typeface="Arial" panose="020B0604020202020204" pitchFamily="34" charset="0"/>
                        <a:cs typeface="Arial" panose="020B0604020202020204" pitchFamily="34" charset="0"/>
                      </a:endParaRPr>
                    </a:p>
                  </a:txBody>
                  <a:tcPr marL="68580" marR="68580" marT="7620" marB="0"/>
                </a:tc>
                <a:tc gridSpan="2">
                  <a:txBody>
                    <a:bodyPr/>
                    <a:lstStyle/>
                    <a:p>
                      <a:pPr marL="0" marR="0" algn="l" fontAlgn="t">
                        <a:lnSpc>
                          <a:spcPct val="115000"/>
                        </a:lnSpc>
                        <a:spcBef>
                          <a:spcPts val="0"/>
                        </a:spcBef>
                        <a:spcAft>
                          <a:spcPts val="0"/>
                        </a:spcAft>
                      </a:pPr>
                      <a:r>
                        <a:rPr lang="en-US" sz="1400" u="none" strike="noStrike" dirty="0">
                          <a:effectLst/>
                          <a:latin typeface="Arial" panose="020B0604020202020204" pitchFamily="34" charset="0"/>
                          <a:cs typeface="Arial" panose="020B0604020202020204" pitchFamily="34" charset="0"/>
                        </a:rPr>
                        <a:t>Coupling </a:t>
                      </a:r>
                      <a:r>
                        <a:rPr lang="en-US" sz="1400" u="none" strike="noStrike" dirty="0" err="1">
                          <a:effectLst/>
                          <a:latin typeface="Arial" panose="020B0604020202020204" pitchFamily="34" charset="0"/>
                          <a:cs typeface="Arial" panose="020B0604020202020204" pitchFamily="34" charset="0"/>
                        </a:rPr>
                        <a:t>beetwen</a:t>
                      </a:r>
                      <a:r>
                        <a:rPr lang="en-US" sz="1400" u="none" strike="noStrike" dirty="0">
                          <a:effectLst/>
                          <a:latin typeface="Arial" panose="020B0604020202020204" pitchFamily="34" charset="0"/>
                          <a:cs typeface="Arial" panose="020B0604020202020204" pitchFamily="34" charset="0"/>
                        </a:rPr>
                        <a:t> u, and </a:t>
                      </a:r>
                      <a:r>
                        <a:rPr lang="en-US" sz="1400" u="none" strike="noStrike" dirty="0">
                          <a:effectLst/>
                          <a:latin typeface="Symbol" panose="05050102010706020507" pitchFamily="18" charset="2"/>
                          <a:cs typeface="Arial" panose="020B0604020202020204" pitchFamily="34" charset="0"/>
                        </a:rPr>
                        <a:t>j</a:t>
                      </a:r>
                      <a:r>
                        <a:rPr lang="en-US" sz="1400" u="none" strike="noStrike" dirty="0">
                          <a:effectLst/>
                          <a:latin typeface="Arial" panose="020B0604020202020204" pitchFamily="34" charset="0"/>
                          <a:cs typeface="Arial" panose="020B0604020202020204" pitchFamily="34" charset="0"/>
                        </a:rPr>
                        <a:t> in rigidity matrix C and damping matrix B</a:t>
                      </a:r>
                      <a:endParaRPr lang="en-US" sz="1400" b="0" i="0" u="none" strike="noStrike" dirty="0">
                        <a:effectLst/>
                        <a:latin typeface="Arial" panose="020B0604020202020204" pitchFamily="34" charset="0"/>
                        <a:cs typeface="Arial" panose="020B0604020202020204" pitchFamily="34" charset="0"/>
                      </a:endParaRPr>
                    </a:p>
                  </a:txBody>
                  <a:tcPr marL="68580" marR="68580" marT="7620" marB="0"/>
                </a:tc>
                <a:tc hMerge="1">
                  <a:txBody>
                    <a:bodyPr/>
                    <a:lstStyle/>
                    <a:p>
                      <a:endParaRPr lang="en-US"/>
                    </a:p>
                  </a:txBody>
                  <a:tcPr/>
                </a:tc>
                <a:tc>
                  <a:txBody>
                    <a:bodyPr/>
                    <a:lstStyle/>
                    <a:p>
                      <a:pPr marL="0" marR="0" algn="l" fontAlgn="t">
                        <a:lnSpc>
                          <a:spcPct val="115000"/>
                        </a:lnSpc>
                        <a:spcBef>
                          <a:spcPts val="0"/>
                        </a:spcBef>
                        <a:spcAft>
                          <a:spcPts val="0"/>
                        </a:spcAft>
                      </a:pPr>
                      <a:r>
                        <a:rPr lang="pl-PL" sz="1400" u="none" strike="noStrike">
                          <a:effectLst/>
                          <a:latin typeface="Arial" panose="020B0604020202020204" pitchFamily="34" charset="0"/>
                          <a:cs typeface="Arial" panose="020B0604020202020204" pitchFamily="34" charset="0"/>
                        </a:rPr>
                        <a:t>Not exist</a:t>
                      </a:r>
                      <a:endParaRPr lang="pl-PL" sz="1400" b="0" i="0" u="none" strike="noStrike">
                        <a:effectLst/>
                        <a:latin typeface="Arial" panose="020B0604020202020204" pitchFamily="34" charset="0"/>
                        <a:cs typeface="Arial" panose="020B0604020202020204" pitchFamily="34" charset="0"/>
                      </a:endParaRPr>
                    </a:p>
                  </a:txBody>
                  <a:tcPr marL="68580" marR="68580" marT="7620" marB="0"/>
                </a:tc>
                <a:tc>
                  <a:txBody>
                    <a:bodyPr/>
                    <a:lstStyle/>
                    <a:p>
                      <a:pPr marL="0" marR="0" algn="just" fontAlgn="t">
                        <a:lnSpc>
                          <a:spcPct val="115000"/>
                        </a:lnSpc>
                        <a:spcBef>
                          <a:spcPts val="0"/>
                        </a:spcBef>
                        <a:spcAft>
                          <a:spcPts val="0"/>
                        </a:spcAft>
                      </a:pPr>
                      <a:r>
                        <a:rPr lang="pl-PL" sz="1400" u="none" strike="noStrike" dirty="0">
                          <a:effectLst/>
                          <a:latin typeface="Arial" panose="020B0604020202020204" pitchFamily="34" charset="0"/>
                          <a:cs typeface="Arial" panose="020B0604020202020204" pitchFamily="34" charset="0"/>
                        </a:rPr>
                        <a:t>Exist</a:t>
                      </a:r>
                      <a:endParaRPr lang="pl-PL" sz="1400" b="0" i="0" u="none" strike="noStrike" dirty="0">
                        <a:effectLst/>
                        <a:latin typeface="Arial" panose="020B0604020202020204" pitchFamily="34" charset="0"/>
                        <a:cs typeface="Arial" panose="020B0604020202020204" pitchFamily="34" charset="0"/>
                      </a:endParaRPr>
                    </a:p>
                  </a:txBody>
                  <a:tcPr marL="68580" marR="68580" marT="7620" marB="0"/>
                </a:tc>
                <a:extLst>
                  <a:ext uri="{0D108BD9-81ED-4DB2-BD59-A6C34878D82A}">
                    <a16:rowId xmlns:a16="http://schemas.microsoft.com/office/drawing/2014/main" val="756652582"/>
                  </a:ext>
                </a:extLst>
              </a:tr>
              <a:tr h="258814">
                <a:tc>
                  <a:txBody>
                    <a:bodyPr/>
                    <a:lstStyle/>
                    <a:p>
                      <a:pPr marL="0" marR="0" algn="l" fontAlgn="t">
                        <a:lnSpc>
                          <a:spcPct val="115000"/>
                        </a:lnSpc>
                        <a:spcBef>
                          <a:spcPts val="0"/>
                        </a:spcBef>
                        <a:spcAft>
                          <a:spcPts val="0"/>
                        </a:spcAft>
                      </a:pPr>
                      <a:r>
                        <a:rPr lang="pl-PL" sz="1400" u="none" strike="noStrike">
                          <a:effectLst/>
                          <a:latin typeface="Arial" panose="020B0604020202020204" pitchFamily="34" charset="0"/>
                          <a:cs typeface="Arial" panose="020B0604020202020204" pitchFamily="34" charset="0"/>
                        </a:rPr>
                        <a:t>5. </a:t>
                      </a:r>
                      <a:endParaRPr lang="pl-PL" sz="1400" b="0" i="0" u="none" strike="noStrike">
                        <a:effectLst/>
                        <a:latin typeface="Arial" panose="020B0604020202020204" pitchFamily="34" charset="0"/>
                        <a:cs typeface="Arial" panose="020B0604020202020204" pitchFamily="34" charset="0"/>
                      </a:endParaRPr>
                    </a:p>
                  </a:txBody>
                  <a:tcPr marL="68580" marR="68580" marT="7620" marB="0"/>
                </a:tc>
                <a:tc gridSpan="2">
                  <a:txBody>
                    <a:bodyPr/>
                    <a:lstStyle/>
                    <a:p>
                      <a:pPr marL="0" marR="0" algn="l" fontAlgn="t">
                        <a:lnSpc>
                          <a:spcPct val="115000"/>
                        </a:lnSpc>
                        <a:spcBef>
                          <a:spcPts val="0"/>
                        </a:spcBef>
                        <a:spcAft>
                          <a:spcPts val="0"/>
                        </a:spcAft>
                      </a:pPr>
                      <a:r>
                        <a:rPr lang="sr-Latn-RS" sz="1400" u="none" strike="noStrike">
                          <a:effectLst/>
                          <a:latin typeface="Arial" panose="020B0604020202020204" pitchFamily="34" charset="0"/>
                          <a:cs typeface="Arial" panose="020B0604020202020204" pitchFamily="34" charset="0"/>
                        </a:rPr>
                        <a:t>Jacobi matrix</a:t>
                      </a:r>
                      <a:endParaRPr lang="sr-Latn-RS" sz="1400" b="0" i="0" u="none" strike="noStrike">
                        <a:effectLst/>
                        <a:latin typeface="Arial" panose="020B0604020202020204" pitchFamily="34" charset="0"/>
                        <a:cs typeface="Arial" panose="020B0604020202020204" pitchFamily="34" charset="0"/>
                      </a:endParaRPr>
                    </a:p>
                  </a:txBody>
                  <a:tcPr marL="68580" marR="68580" marT="7620" marB="0"/>
                </a:tc>
                <a:tc hMerge="1">
                  <a:txBody>
                    <a:bodyPr/>
                    <a:lstStyle/>
                    <a:p>
                      <a:endParaRPr lang="en-US"/>
                    </a:p>
                  </a:txBody>
                  <a:tcPr/>
                </a:tc>
                <a:tc>
                  <a:txBody>
                    <a:bodyPr/>
                    <a:lstStyle/>
                    <a:p>
                      <a:pPr marL="0" marR="0" algn="l" fontAlgn="t">
                        <a:lnSpc>
                          <a:spcPct val="115000"/>
                        </a:lnSpc>
                        <a:spcBef>
                          <a:spcPts val="0"/>
                        </a:spcBef>
                        <a:spcAft>
                          <a:spcPts val="0"/>
                        </a:spcAft>
                      </a:pPr>
                      <a:r>
                        <a:rPr lang="pl-PL" sz="1400" u="none" strike="noStrike">
                          <a:effectLst/>
                          <a:latin typeface="Arial" panose="020B0604020202020204" pitchFamily="34" charset="0"/>
                          <a:cs typeface="Arial" panose="020B0604020202020204" pitchFamily="34" charset="0"/>
                        </a:rPr>
                        <a:t>Exists</a:t>
                      </a:r>
                      <a:endParaRPr lang="pl-PL" sz="1400" b="0" i="0" u="none" strike="noStrike">
                        <a:effectLst/>
                        <a:latin typeface="Arial" panose="020B0604020202020204" pitchFamily="34" charset="0"/>
                        <a:cs typeface="Arial" panose="020B0604020202020204" pitchFamily="34" charset="0"/>
                      </a:endParaRPr>
                    </a:p>
                  </a:txBody>
                  <a:tcPr marL="68580" marR="68580" marT="7620" marB="0"/>
                </a:tc>
                <a:tc>
                  <a:txBody>
                    <a:bodyPr/>
                    <a:lstStyle/>
                    <a:p>
                      <a:pPr marL="0" marR="0" algn="l" fontAlgn="t">
                        <a:lnSpc>
                          <a:spcPct val="115000"/>
                        </a:lnSpc>
                        <a:spcBef>
                          <a:spcPts val="0"/>
                        </a:spcBef>
                        <a:spcAft>
                          <a:spcPts val="0"/>
                        </a:spcAft>
                      </a:pPr>
                      <a:r>
                        <a:rPr lang="pl-PL" sz="1400" u="none" strike="noStrike">
                          <a:effectLst/>
                          <a:latin typeface="Arial" panose="020B0604020202020204" pitchFamily="34" charset="0"/>
                          <a:cs typeface="Arial" panose="020B0604020202020204" pitchFamily="34" charset="0"/>
                        </a:rPr>
                        <a:t>Not exist</a:t>
                      </a:r>
                      <a:endParaRPr lang="pl-PL" sz="1400" b="0" i="0" u="none" strike="noStrike">
                        <a:effectLst/>
                        <a:latin typeface="Arial" panose="020B0604020202020204" pitchFamily="34" charset="0"/>
                        <a:cs typeface="Arial" panose="020B0604020202020204" pitchFamily="34" charset="0"/>
                      </a:endParaRPr>
                    </a:p>
                  </a:txBody>
                  <a:tcPr marL="68580" marR="68580" marT="7620" marB="0"/>
                </a:tc>
                <a:extLst>
                  <a:ext uri="{0D108BD9-81ED-4DB2-BD59-A6C34878D82A}">
                    <a16:rowId xmlns:a16="http://schemas.microsoft.com/office/drawing/2014/main" val="730791630"/>
                  </a:ext>
                </a:extLst>
              </a:tr>
              <a:tr h="579207">
                <a:tc>
                  <a:txBody>
                    <a:bodyPr/>
                    <a:lstStyle/>
                    <a:p>
                      <a:pPr marL="0" marR="0" algn="l" fontAlgn="t">
                        <a:lnSpc>
                          <a:spcPct val="115000"/>
                        </a:lnSpc>
                        <a:spcBef>
                          <a:spcPts val="0"/>
                        </a:spcBef>
                        <a:spcAft>
                          <a:spcPts val="0"/>
                        </a:spcAft>
                      </a:pPr>
                      <a:r>
                        <a:rPr lang="pl-PL" sz="1400" u="none" strike="noStrike" dirty="0">
                          <a:effectLst/>
                          <a:latin typeface="Arial" panose="020B0604020202020204" pitchFamily="34" charset="0"/>
                          <a:cs typeface="Arial" panose="020B0604020202020204" pitchFamily="34" charset="0"/>
                        </a:rPr>
                        <a:t>6.</a:t>
                      </a:r>
                      <a:endParaRPr lang="pl-PL" sz="1400" b="0" i="0" u="none" strike="noStrike" dirty="0">
                        <a:effectLst/>
                        <a:latin typeface="Arial" panose="020B0604020202020204" pitchFamily="34" charset="0"/>
                        <a:cs typeface="Arial" panose="020B0604020202020204" pitchFamily="34" charset="0"/>
                      </a:endParaRPr>
                    </a:p>
                  </a:txBody>
                  <a:tcPr marL="68580" marR="68580" marT="7620" marB="0"/>
                </a:tc>
                <a:tc gridSpan="2">
                  <a:txBody>
                    <a:bodyPr/>
                    <a:lstStyle/>
                    <a:p>
                      <a:pPr marL="0" marR="0" algn="l" fontAlgn="t">
                        <a:lnSpc>
                          <a:spcPct val="115000"/>
                        </a:lnSpc>
                        <a:spcBef>
                          <a:spcPts val="0"/>
                        </a:spcBef>
                        <a:spcAft>
                          <a:spcPts val="0"/>
                        </a:spcAft>
                      </a:pPr>
                      <a:r>
                        <a:rPr lang="en-US" sz="1400" u="none" strike="noStrike" dirty="0">
                          <a:effectLst/>
                          <a:latin typeface="Arial" panose="020B0604020202020204" pitchFamily="34" charset="0"/>
                          <a:cs typeface="Arial" panose="020B0604020202020204" pitchFamily="34" charset="0"/>
                        </a:rPr>
                        <a:t>Generating of  Cartesian coordinates, using method of “direct kinematics”</a:t>
                      </a:r>
                      <a:r>
                        <a:rPr lang="sr-Latn-RS" sz="1400" u="none" strike="noStrike" dirty="0">
                          <a:effectLst/>
                          <a:latin typeface="Arial" panose="020B0604020202020204" pitchFamily="34" charset="0"/>
                          <a:cs typeface="Arial" panose="020B0604020202020204" pitchFamily="34" charset="0"/>
                        </a:rPr>
                        <a:t> problem</a:t>
                      </a:r>
                      <a:endParaRPr lang="en-US" sz="1400" b="0" i="0" u="none" strike="noStrike" dirty="0">
                        <a:effectLst/>
                        <a:latin typeface="Arial" panose="020B0604020202020204" pitchFamily="34" charset="0"/>
                        <a:cs typeface="Arial" panose="020B0604020202020204" pitchFamily="34" charset="0"/>
                      </a:endParaRPr>
                    </a:p>
                  </a:txBody>
                  <a:tcPr marL="68580" marR="68580" marT="7620" marB="0"/>
                </a:tc>
                <a:tc hMerge="1">
                  <a:txBody>
                    <a:bodyPr/>
                    <a:lstStyle/>
                    <a:p>
                      <a:endParaRPr lang="en-US"/>
                    </a:p>
                  </a:txBody>
                  <a:tcPr/>
                </a:tc>
                <a:tc>
                  <a:txBody>
                    <a:bodyPr/>
                    <a:lstStyle/>
                    <a:p>
                      <a:pPr marL="0" marR="0" algn="l" fontAlgn="t">
                        <a:lnSpc>
                          <a:spcPct val="115000"/>
                        </a:lnSpc>
                        <a:spcBef>
                          <a:spcPts val="0"/>
                        </a:spcBef>
                        <a:spcAft>
                          <a:spcPts val="0"/>
                        </a:spcAft>
                      </a:pPr>
                      <a:r>
                        <a:rPr lang="pl-PL" sz="1400" u="none" strike="noStrike">
                          <a:effectLst/>
                          <a:latin typeface="Arial" panose="020B0604020202020204" pitchFamily="34" charset="0"/>
                          <a:cs typeface="Arial" panose="020B0604020202020204" pitchFamily="34" charset="0"/>
                        </a:rPr>
                        <a:t>Exists</a:t>
                      </a:r>
                      <a:endParaRPr lang="pl-PL" sz="1400" b="0" i="0" u="none" strike="noStrike">
                        <a:effectLst/>
                        <a:latin typeface="Arial" panose="020B0604020202020204" pitchFamily="34" charset="0"/>
                        <a:cs typeface="Arial" panose="020B0604020202020204" pitchFamily="34" charset="0"/>
                      </a:endParaRPr>
                    </a:p>
                  </a:txBody>
                  <a:tcPr marL="68580" marR="68580" marT="7620" marB="0"/>
                </a:tc>
                <a:tc>
                  <a:txBody>
                    <a:bodyPr/>
                    <a:lstStyle/>
                    <a:p>
                      <a:pPr marL="0" marR="0" algn="l" fontAlgn="t">
                        <a:lnSpc>
                          <a:spcPct val="115000"/>
                        </a:lnSpc>
                        <a:spcBef>
                          <a:spcPts val="0"/>
                        </a:spcBef>
                        <a:spcAft>
                          <a:spcPts val="0"/>
                        </a:spcAft>
                      </a:pPr>
                      <a:r>
                        <a:rPr lang="pl-PL" sz="1400" u="none" strike="noStrike" dirty="0">
                          <a:effectLst/>
                          <a:latin typeface="Arial" panose="020B0604020202020204" pitchFamily="34" charset="0"/>
                          <a:cs typeface="Arial" panose="020B0604020202020204" pitchFamily="34" charset="0"/>
                        </a:rPr>
                        <a:t>Not exist</a:t>
                      </a:r>
                      <a:endParaRPr lang="pl-PL" sz="1400" b="0" i="0" u="none" strike="noStrike" dirty="0">
                        <a:effectLst/>
                        <a:latin typeface="Arial" panose="020B0604020202020204" pitchFamily="34" charset="0"/>
                        <a:cs typeface="Arial" panose="020B0604020202020204" pitchFamily="34" charset="0"/>
                      </a:endParaRPr>
                    </a:p>
                  </a:txBody>
                  <a:tcPr marL="68580" marR="68580" marT="7620" marB="0"/>
                </a:tc>
                <a:extLst>
                  <a:ext uri="{0D108BD9-81ED-4DB2-BD59-A6C34878D82A}">
                    <a16:rowId xmlns:a16="http://schemas.microsoft.com/office/drawing/2014/main" val="2750239964"/>
                  </a:ext>
                </a:extLst>
              </a:tr>
              <a:tr h="0">
                <a:tc>
                  <a:txBody>
                    <a:bodyPr/>
                    <a:lstStyle/>
                    <a:p>
                      <a:pPr marL="0" marR="0" algn="l" fontAlgn="t">
                        <a:lnSpc>
                          <a:spcPct val="115000"/>
                        </a:lnSpc>
                        <a:spcBef>
                          <a:spcPts val="0"/>
                        </a:spcBef>
                        <a:spcAft>
                          <a:spcPts val="0"/>
                        </a:spcAft>
                      </a:pPr>
                      <a:r>
                        <a:rPr lang="pl-PL" sz="1400" u="none" strike="noStrike" dirty="0">
                          <a:effectLst/>
                          <a:latin typeface="Arial" panose="020B0604020202020204" pitchFamily="34" charset="0"/>
                          <a:cs typeface="Arial" panose="020B0604020202020204" pitchFamily="34" charset="0"/>
                        </a:rPr>
                        <a:t>7. </a:t>
                      </a:r>
                      <a:endParaRPr lang="pl-PL" sz="1400" b="0" i="0" u="none" strike="noStrike" dirty="0">
                        <a:effectLst/>
                        <a:latin typeface="Arial" panose="020B0604020202020204" pitchFamily="34" charset="0"/>
                        <a:cs typeface="Arial" panose="020B0604020202020204" pitchFamily="34" charset="0"/>
                      </a:endParaRPr>
                    </a:p>
                  </a:txBody>
                  <a:tcPr marL="68580" marR="68580" marT="7620" marB="0"/>
                </a:tc>
                <a:tc gridSpan="2">
                  <a:txBody>
                    <a:bodyPr/>
                    <a:lstStyle/>
                    <a:p>
                      <a:pPr marL="0" marR="0" algn="l" fontAlgn="t">
                        <a:lnSpc>
                          <a:spcPct val="115000"/>
                        </a:lnSpc>
                        <a:spcBef>
                          <a:spcPts val="0"/>
                        </a:spcBef>
                        <a:spcAft>
                          <a:spcPts val="0"/>
                        </a:spcAft>
                      </a:pPr>
                      <a:r>
                        <a:rPr lang="en-US" sz="1400" u="none" strike="noStrike" dirty="0">
                          <a:effectLst/>
                          <a:latin typeface="Arial" panose="020B0604020202020204" pitchFamily="34" charset="0"/>
                          <a:cs typeface="Arial" panose="020B0604020202020204" pitchFamily="34" charset="0"/>
                        </a:rPr>
                        <a:t>Rayleigh's angle </a:t>
                      </a:r>
                      <a:r>
                        <a:rPr lang="sr-Latn-RS" sz="1400" u="none" strike="noStrike" dirty="0">
                          <a:effectLst/>
                          <a:latin typeface="Symbol" panose="05050102010706020507" pitchFamily="18" charset="2"/>
                          <a:cs typeface="Arial" panose="020B0604020202020204" pitchFamily="34" charset="0"/>
                        </a:rPr>
                        <a:t>w</a:t>
                      </a:r>
                      <a:endParaRPr lang="en-US" sz="1400" b="0" i="0" u="none" strike="noStrike" dirty="0">
                        <a:effectLst/>
                        <a:latin typeface="Arial" panose="020B0604020202020204" pitchFamily="34" charset="0"/>
                        <a:cs typeface="Arial" panose="020B0604020202020204" pitchFamily="34" charset="0"/>
                      </a:endParaRPr>
                    </a:p>
                  </a:txBody>
                  <a:tcPr marL="68580" marR="68580" marT="7620" marB="0"/>
                </a:tc>
                <a:tc hMerge="1">
                  <a:txBody>
                    <a:bodyPr/>
                    <a:lstStyle/>
                    <a:p>
                      <a:endParaRPr lang="en-US"/>
                    </a:p>
                  </a:txBody>
                  <a:tcPr/>
                </a:tc>
                <a:tc>
                  <a:txBody>
                    <a:bodyPr/>
                    <a:lstStyle/>
                    <a:p>
                      <a:pPr marL="0" marR="0" algn="l" fontAlgn="t">
                        <a:lnSpc>
                          <a:spcPct val="115000"/>
                        </a:lnSpc>
                        <a:spcBef>
                          <a:spcPts val="0"/>
                        </a:spcBef>
                        <a:spcAft>
                          <a:spcPts val="0"/>
                        </a:spcAft>
                      </a:pPr>
                      <a:r>
                        <a:rPr lang="pl-PL" sz="1400" u="none" strike="noStrike">
                          <a:effectLst/>
                          <a:latin typeface="Arial" panose="020B0604020202020204" pitchFamily="34" charset="0"/>
                          <a:cs typeface="Arial" panose="020B0604020202020204" pitchFamily="34" charset="0"/>
                        </a:rPr>
                        <a:t>Exists</a:t>
                      </a:r>
                      <a:endParaRPr lang="pl-PL" sz="1400" b="0" i="0" u="none" strike="noStrike">
                        <a:effectLst/>
                        <a:latin typeface="Arial" panose="020B0604020202020204" pitchFamily="34" charset="0"/>
                        <a:cs typeface="Arial" panose="020B0604020202020204" pitchFamily="34" charset="0"/>
                      </a:endParaRPr>
                    </a:p>
                  </a:txBody>
                  <a:tcPr marL="68580" marR="68580" marT="7620" marB="0"/>
                </a:tc>
                <a:tc>
                  <a:txBody>
                    <a:bodyPr/>
                    <a:lstStyle/>
                    <a:p>
                      <a:pPr marL="0" marR="0" algn="l" fontAlgn="t">
                        <a:lnSpc>
                          <a:spcPct val="115000"/>
                        </a:lnSpc>
                        <a:spcBef>
                          <a:spcPts val="0"/>
                        </a:spcBef>
                        <a:spcAft>
                          <a:spcPts val="0"/>
                        </a:spcAft>
                      </a:pPr>
                      <a:r>
                        <a:rPr lang="pl-PL" sz="1400" u="none" strike="noStrike" dirty="0">
                          <a:effectLst/>
                          <a:latin typeface="Arial" panose="020B0604020202020204" pitchFamily="34" charset="0"/>
                          <a:cs typeface="Arial" panose="020B0604020202020204" pitchFamily="34" charset="0"/>
                        </a:rPr>
                        <a:t>Not exist</a:t>
                      </a:r>
                      <a:endParaRPr lang="pl-PL" sz="1400" b="0" i="0" u="none" strike="noStrike" dirty="0">
                        <a:effectLst/>
                        <a:latin typeface="Arial" panose="020B0604020202020204" pitchFamily="34" charset="0"/>
                        <a:cs typeface="Arial" panose="020B0604020202020204" pitchFamily="34" charset="0"/>
                      </a:endParaRPr>
                    </a:p>
                  </a:txBody>
                  <a:tcPr marL="68580" marR="68580" marT="7620" marB="0"/>
                </a:tc>
                <a:extLst>
                  <a:ext uri="{0D108BD9-81ED-4DB2-BD59-A6C34878D82A}">
                    <a16:rowId xmlns:a16="http://schemas.microsoft.com/office/drawing/2014/main" val="75381769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3" name="Rectangle 14"/>
          <p:cNvSpPr>
            <a:spLocks noChangeArrowheads="1"/>
          </p:cNvSpPr>
          <p:nvPr/>
        </p:nvSpPr>
        <p:spPr bwMode="auto">
          <a:xfrm>
            <a:off x="611188" y="555595"/>
            <a:ext cx="7704137" cy="400110"/>
          </a:xfrm>
          <a:prstGeom prst="rect">
            <a:avLst/>
          </a:prstGeom>
          <a:noFill/>
          <a:ln>
            <a:noFill/>
          </a:ln>
          <a:effectLst/>
        </p:spPr>
        <p:txBody>
          <a:bodyPr anchor="ctr">
            <a:spAutoFit/>
          </a:bodyPr>
          <a:lstStyle/>
          <a:p>
            <a:pPr marR="0" lvl="0" algn="ctr">
              <a:spcBef>
                <a:spcPts val="0"/>
              </a:spcBef>
              <a:spcAft>
                <a:spcPts val="0"/>
              </a:spcAft>
              <a:tabLst>
                <a:tab pos="457200" algn="l"/>
              </a:tabLst>
            </a:pPr>
            <a:r>
              <a:rPr lang="en-US" sz="2000" b="1" dirty="0">
                <a:solidFill>
                  <a:srgbClr val="002060"/>
                </a:solidFill>
                <a:effectLst/>
                <a:ea typeface="Times New Roman" panose="02020603050405020304" pitchFamily="18" charset="0"/>
                <a:cs typeface="Arial" panose="020B0604020202020204" pitchFamily="34" charset="0"/>
              </a:rPr>
              <a:t>Simulation Results</a:t>
            </a:r>
          </a:p>
        </p:txBody>
      </p:sp>
      <p:sp>
        <p:nvSpPr>
          <p:cNvPr id="9" name="Segnaposto numero diapositiva 4">
            <a:extLst>
              <a:ext uri="{FF2B5EF4-FFF2-40B4-BE49-F238E27FC236}">
                <a16:creationId xmlns:a16="http://schemas.microsoft.com/office/drawing/2014/main" id="{3FE7D7E3-A367-4EFA-AFCC-3E7DB48A0BCF}"/>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14</a:t>
            </a:fld>
            <a:endParaRPr lang="en-US" altLang="en-US" sz="1200">
              <a:solidFill>
                <a:srgbClr val="898989"/>
              </a:solidFill>
            </a:endParaRPr>
          </a:p>
        </p:txBody>
      </p:sp>
      <p:sp>
        <p:nvSpPr>
          <p:cNvPr id="10" name="Segnaposto data 2">
            <a:extLst>
              <a:ext uri="{FF2B5EF4-FFF2-40B4-BE49-F238E27FC236}">
                <a16:creationId xmlns:a16="http://schemas.microsoft.com/office/drawing/2014/main" id="{93E4E5DB-D008-4A8E-9E8E-2E9F2DE2B315}"/>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
        <p:nvSpPr>
          <p:cNvPr id="11" name="Rectangle 10">
            <a:extLst>
              <a:ext uri="{FF2B5EF4-FFF2-40B4-BE49-F238E27FC236}">
                <a16:creationId xmlns:a16="http://schemas.microsoft.com/office/drawing/2014/main" id="{E6AF5960-9505-47D9-B25D-418F32299ADA}"/>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12" name="TextBox 11">
            <a:extLst>
              <a:ext uri="{FF2B5EF4-FFF2-40B4-BE49-F238E27FC236}">
                <a16:creationId xmlns:a16="http://schemas.microsoft.com/office/drawing/2014/main" id="{0AB0D243-E441-4411-A3DA-9EF757389BF2}"/>
              </a:ext>
            </a:extLst>
          </p:cNvPr>
          <p:cNvSpPr txBox="1"/>
          <p:nvPr/>
        </p:nvSpPr>
        <p:spPr>
          <a:xfrm>
            <a:off x="53752" y="1265033"/>
            <a:ext cx="9036495" cy="1631216"/>
          </a:xfrm>
          <a:prstGeom prst="rect">
            <a:avLst/>
          </a:prstGeom>
          <a:noFill/>
        </p:spPr>
        <p:txBody>
          <a:bodyPr wrap="square">
            <a:spAutoFit/>
          </a:bodyPr>
          <a:lstStyle/>
          <a:p>
            <a:pPr marL="342900" marR="0" lvl="0" indent="-342900" algn="just">
              <a:spcBef>
                <a:spcPts val="0"/>
              </a:spcBef>
              <a:spcAft>
                <a:spcPts val="0"/>
              </a:spcAft>
              <a:buFont typeface="+mj-lt"/>
              <a:buAutoNum type="alphaLcParenR"/>
            </a:pPr>
            <a:r>
              <a:rPr lang="en-US" sz="2000" dirty="0">
                <a:solidFill>
                  <a:srgbClr val="002060"/>
                </a:solidFill>
                <a:effectLst/>
                <a:ea typeface="Times New Roman" panose="02020603050405020304" pitchFamily="18" charset="0"/>
                <a:cs typeface="Arial" panose="020B0604020202020204" pitchFamily="34" charset="0"/>
              </a:rPr>
              <a:t>The first example is characterized by the impulse effect of the motor force only at the first time of the time selection </a:t>
            </a:r>
            <a:r>
              <a:rPr lang="en-US" sz="2000" i="1" dirty="0">
                <a:solidFill>
                  <a:srgbClr val="002060"/>
                </a:solidFill>
                <a:effectLst/>
                <a:ea typeface="Times New Roman" panose="02020603050405020304" pitchFamily="18" charset="0"/>
                <a:cs typeface="Arial" panose="020B0604020202020204" pitchFamily="34" charset="0"/>
              </a:rPr>
              <a:t>F</a:t>
            </a:r>
            <a:r>
              <a:rPr lang="en-US" sz="2000" dirty="0">
                <a:solidFill>
                  <a:srgbClr val="002060"/>
                </a:solidFill>
                <a:effectLst/>
                <a:ea typeface="Times New Roman" panose="02020603050405020304" pitchFamily="18" charset="0"/>
                <a:cs typeface="Arial" panose="020B0604020202020204" pitchFamily="34" charset="0"/>
              </a:rPr>
              <a:t>= 50000[N], see Fig. 3. And after that the motor force is </a:t>
            </a:r>
            <a:r>
              <a:rPr lang="en-US" sz="2000" i="1" dirty="0">
                <a:solidFill>
                  <a:srgbClr val="002060"/>
                </a:solidFill>
                <a:effectLst/>
                <a:ea typeface="Times New Roman" panose="02020603050405020304" pitchFamily="18" charset="0"/>
                <a:cs typeface="Arial" panose="020B0604020202020204" pitchFamily="34" charset="0"/>
              </a:rPr>
              <a:t>F</a:t>
            </a:r>
            <a:r>
              <a:rPr lang="en-US" sz="2000" dirty="0">
                <a:solidFill>
                  <a:srgbClr val="002060"/>
                </a:solidFill>
                <a:effectLst/>
                <a:ea typeface="Times New Roman" panose="02020603050405020304" pitchFamily="18" charset="0"/>
                <a:cs typeface="Arial" panose="020B0604020202020204" pitchFamily="34" charset="0"/>
              </a:rPr>
              <a:t>=0[N], i.e., it does not have the effect of the motor force and only the dynamics response of the mechanism of the transporter over the period of 5 [s] is observed</a:t>
            </a:r>
            <a:endParaRPr lang="en-US" sz="2000" b="0" dirty="0">
              <a:solidFill>
                <a:srgbClr val="002060"/>
              </a:solidFill>
              <a:effectLst/>
              <a:ea typeface="Times New Roman" panose="02020603050405020304" pitchFamily="18" charset="0"/>
              <a:cs typeface="Arial" panose="020B0604020202020204" pitchFamily="34" charset="0"/>
            </a:endParaRPr>
          </a:p>
        </p:txBody>
      </p:sp>
      <p:pic>
        <p:nvPicPr>
          <p:cNvPr id="49153" name="Picture 26" descr="Chart, box and whisker chart&#10;&#10;Description automatically generated">
            <a:extLst>
              <a:ext uri="{FF2B5EF4-FFF2-40B4-BE49-F238E27FC236}">
                <a16:creationId xmlns:a16="http://schemas.microsoft.com/office/drawing/2014/main" id="{9F56A848-23F4-46B6-B7B4-CC5B998FBD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47" y="2933773"/>
            <a:ext cx="8228085" cy="2284829"/>
          </a:xfrm>
          <a:prstGeom prst="rect">
            <a:avLst/>
          </a:prstGeom>
          <a:noFill/>
        </p:spPr>
      </p:pic>
      <p:sp>
        <p:nvSpPr>
          <p:cNvPr id="13" name="TextBox 12">
            <a:extLst>
              <a:ext uri="{FF2B5EF4-FFF2-40B4-BE49-F238E27FC236}">
                <a16:creationId xmlns:a16="http://schemas.microsoft.com/office/drawing/2014/main" id="{30345B93-9E98-4E32-B5CB-E4B14145ED7B}"/>
              </a:ext>
            </a:extLst>
          </p:cNvPr>
          <p:cNvSpPr txBox="1"/>
          <p:nvPr/>
        </p:nvSpPr>
        <p:spPr>
          <a:xfrm>
            <a:off x="2762852" y="5384296"/>
            <a:ext cx="4659922" cy="323165"/>
          </a:xfrm>
          <a:prstGeom prst="rect">
            <a:avLst/>
          </a:prstGeom>
          <a:noFill/>
        </p:spPr>
        <p:txBody>
          <a:bodyPr wrap="square">
            <a:spAutoFit/>
          </a:bodyPr>
          <a:lstStyle/>
          <a:p>
            <a:pPr marL="0" marR="0" algn="ctr">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3. Motor force F, Example I.</a:t>
            </a:r>
            <a:endParaRPr lang="en-US" sz="1500" b="0" dirty="0">
              <a:solidFill>
                <a:srgbClr val="00B0F0"/>
              </a:solidFill>
              <a:effectLst/>
              <a:ea typeface="Times New Roman" panose="02020603050405020304" pitchFamily="18"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2" name="Rectangle 8"/>
          <p:cNvSpPr>
            <a:spLocks noChangeArrowheads="1"/>
          </p:cNvSpPr>
          <p:nvPr/>
        </p:nvSpPr>
        <p:spPr bwMode="auto">
          <a:xfrm>
            <a:off x="0" y="492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7" name="Segnaposto numero diapositiva 4">
            <a:extLst>
              <a:ext uri="{FF2B5EF4-FFF2-40B4-BE49-F238E27FC236}">
                <a16:creationId xmlns:a16="http://schemas.microsoft.com/office/drawing/2014/main" id="{7FC11ABD-3978-4D75-9C76-CBFAB7DBCF62}"/>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15</a:t>
            </a:fld>
            <a:endParaRPr lang="en-US" altLang="en-US" sz="1200">
              <a:solidFill>
                <a:srgbClr val="898989"/>
              </a:solidFill>
            </a:endParaRPr>
          </a:p>
        </p:txBody>
      </p:sp>
      <p:sp>
        <p:nvSpPr>
          <p:cNvPr id="8" name="Segnaposto data 2">
            <a:extLst>
              <a:ext uri="{FF2B5EF4-FFF2-40B4-BE49-F238E27FC236}">
                <a16:creationId xmlns:a16="http://schemas.microsoft.com/office/drawing/2014/main" id="{7A98EF90-E24E-4362-9F87-9B3695CB15B7}"/>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
        <p:nvSpPr>
          <p:cNvPr id="9" name="Rectangle 8">
            <a:extLst>
              <a:ext uri="{FF2B5EF4-FFF2-40B4-BE49-F238E27FC236}">
                <a16:creationId xmlns:a16="http://schemas.microsoft.com/office/drawing/2014/main" id="{8B28BEE1-A530-4E73-9CF9-B9ADB9698FDF}"/>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11" name="TextBox 10">
            <a:extLst>
              <a:ext uri="{FF2B5EF4-FFF2-40B4-BE49-F238E27FC236}">
                <a16:creationId xmlns:a16="http://schemas.microsoft.com/office/drawing/2014/main" id="{CF66E80B-1514-4CA3-AD98-805F1A9AB57D}"/>
              </a:ext>
            </a:extLst>
          </p:cNvPr>
          <p:cNvSpPr txBox="1"/>
          <p:nvPr/>
        </p:nvSpPr>
        <p:spPr>
          <a:xfrm>
            <a:off x="859523" y="2891140"/>
            <a:ext cx="7704856" cy="323165"/>
          </a:xfrm>
          <a:prstGeom prst="rect">
            <a:avLst/>
          </a:prstGeom>
          <a:noFill/>
        </p:spPr>
        <p:txBody>
          <a:bodyPr wrap="square">
            <a:spAutoFit/>
          </a:bodyPr>
          <a:lstStyle/>
          <a:p>
            <a:pPr marL="0" marR="0" algn="ctr">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4. Elastic deformation of composite spring p, Example I.</a:t>
            </a:r>
            <a:endParaRPr lang="en-US" sz="1500" b="0" dirty="0">
              <a:solidFill>
                <a:srgbClr val="00B0F0"/>
              </a:solidFill>
              <a:effectLst/>
              <a:ea typeface="Times New Roman" panose="020206030504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id="{90C2FA5A-9ABC-4077-B645-57587DF4AEA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3" y="558595"/>
            <a:ext cx="8136904" cy="2276781"/>
          </a:xfrm>
          <a:prstGeom prst="rect">
            <a:avLst/>
          </a:prstGeom>
          <a:noFill/>
          <a:ln>
            <a:noFill/>
          </a:ln>
        </p:spPr>
      </p:pic>
      <p:pic>
        <p:nvPicPr>
          <p:cNvPr id="3" name="Picture 2">
            <a:extLst>
              <a:ext uri="{FF2B5EF4-FFF2-40B4-BE49-F238E27FC236}">
                <a16:creationId xmlns:a16="http://schemas.microsoft.com/office/drawing/2014/main" id="{ADA727B9-F13D-443E-AD54-50644277BC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243065"/>
            <a:ext cx="8064897" cy="2276998"/>
          </a:xfrm>
          <a:prstGeom prst="rect">
            <a:avLst/>
          </a:prstGeom>
          <a:noFill/>
          <a:ln>
            <a:noFill/>
          </a:ln>
        </p:spPr>
      </p:pic>
      <p:sp>
        <p:nvSpPr>
          <p:cNvPr id="16" name="TextBox 15">
            <a:extLst>
              <a:ext uri="{FF2B5EF4-FFF2-40B4-BE49-F238E27FC236}">
                <a16:creationId xmlns:a16="http://schemas.microsoft.com/office/drawing/2014/main" id="{C48B1079-2A75-46C7-9D4C-DB2038AFF0F9}"/>
              </a:ext>
            </a:extLst>
          </p:cNvPr>
          <p:cNvSpPr txBox="1"/>
          <p:nvPr/>
        </p:nvSpPr>
        <p:spPr>
          <a:xfrm>
            <a:off x="1835696" y="5781195"/>
            <a:ext cx="6264696" cy="323165"/>
          </a:xfrm>
          <a:prstGeom prst="rect">
            <a:avLst/>
          </a:prstGeom>
          <a:noFill/>
        </p:spPr>
        <p:txBody>
          <a:bodyPr wrap="square">
            <a:spAutoFit/>
          </a:bodyPr>
          <a:lstStyle/>
          <a:p>
            <a:pPr marL="0" marR="0" algn="ctr">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a:t>
            </a:r>
            <a:r>
              <a:rPr lang="en-US" sz="1500" b="0" dirty="0">
                <a:solidFill>
                  <a:srgbClr val="00B0F0"/>
                </a:solidFill>
                <a:effectLst/>
                <a:ea typeface="Times New Roman" panose="02020603050405020304" pitchFamily="18" charset="0"/>
                <a:cs typeface="Arial" panose="020B0604020202020204" pitchFamily="34" charset="0"/>
              </a:rPr>
              <a:t>5</a:t>
            </a:r>
            <a:r>
              <a:rPr lang="pl-PL" sz="1500" b="0" dirty="0">
                <a:solidFill>
                  <a:srgbClr val="00B0F0"/>
                </a:solidFill>
                <a:effectLst/>
                <a:ea typeface="Times New Roman" panose="02020603050405020304" pitchFamily="18" charset="0"/>
                <a:cs typeface="Arial" panose="020B0604020202020204" pitchFamily="34" charset="0"/>
              </a:rPr>
              <a:t>. Elastic deformation of </a:t>
            </a:r>
            <a:r>
              <a:rPr lang="en-US" sz="1500" b="0" dirty="0">
                <a:solidFill>
                  <a:srgbClr val="00B0F0"/>
                </a:solidFill>
                <a:effectLst/>
                <a:ea typeface="Times New Roman" panose="02020603050405020304" pitchFamily="18" charset="0"/>
                <a:cs typeface="Arial" panose="020B0604020202020204" pitchFamily="34" charset="0"/>
              </a:rPr>
              <a:t>horizontal spring</a:t>
            </a:r>
            <a:r>
              <a:rPr lang="en-US" sz="1500" b="0" i="1" dirty="0">
                <a:solidFill>
                  <a:srgbClr val="00B0F0"/>
                </a:solidFill>
                <a:effectLst/>
                <a:ea typeface="Times New Roman" panose="02020603050405020304" pitchFamily="18" charset="0"/>
                <a:cs typeface="Arial" panose="020B0604020202020204" pitchFamily="34" charset="0"/>
              </a:rPr>
              <a:t> </a:t>
            </a:r>
            <a:r>
              <a:rPr lang="pl-PL" sz="1500" b="0" dirty="0">
                <a:solidFill>
                  <a:srgbClr val="00B0F0"/>
                </a:solidFill>
                <a:effectLst/>
                <a:ea typeface="Times New Roman" panose="02020603050405020304" pitchFamily="18" charset="0"/>
                <a:cs typeface="Arial" panose="020B0604020202020204" pitchFamily="34" charset="0"/>
              </a:rPr>
              <a:t>u, Example I.</a:t>
            </a:r>
            <a:endParaRPr lang="en-US" sz="1500" b="0" dirty="0">
              <a:solidFill>
                <a:srgbClr val="00B0F0"/>
              </a:solidFill>
              <a:effectLst/>
              <a:ea typeface="Times New Roman" panose="02020603050405020304" pitchFamily="18"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40D2CE91-8B17-4B0F-9E56-C718A01FC96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5" name="Segnaposto numero diapositiva 4">
            <a:extLst>
              <a:ext uri="{FF2B5EF4-FFF2-40B4-BE49-F238E27FC236}">
                <a16:creationId xmlns:a16="http://schemas.microsoft.com/office/drawing/2014/main" id="{DB29CA56-DC9B-4A59-9F93-196214E57034}"/>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16</a:t>
            </a:fld>
            <a:endParaRPr lang="en-US" altLang="en-US" sz="1200">
              <a:solidFill>
                <a:srgbClr val="898989"/>
              </a:solidFill>
            </a:endParaRPr>
          </a:p>
        </p:txBody>
      </p:sp>
      <p:sp>
        <p:nvSpPr>
          <p:cNvPr id="6" name="Segnaposto data 2">
            <a:extLst>
              <a:ext uri="{FF2B5EF4-FFF2-40B4-BE49-F238E27FC236}">
                <a16:creationId xmlns:a16="http://schemas.microsoft.com/office/drawing/2014/main" id="{7F3976F3-A836-429C-BF6D-AFD304E905F9}"/>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
        <p:nvSpPr>
          <p:cNvPr id="7" name="Rectangle 6">
            <a:extLst>
              <a:ext uri="{FF2B5EF4-FFF2-40B4-BE49-F238E27FC236}">
                <a16:creationId xmlns:a16="http://schemas.microsoft.com/office/drawing/2014/main" id="{2F197F28-3540-4264-A65B-58904CBF7E27}"/>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8" name="TextBox 7">
            <a:extLst>
              <a:ext uri="{FF2B5EF4-FFF2-40B4-BE49-F238E27FC236}">
                <a16:creationId xmlns:a16="http://schemas.microsoft.com/office/drawing/2014/main" id="{3A9F7D93-56E1-49BA-BFE6-67CD482458FA}"/>
              </a:ext>
            </a:extLst>
          </p:cNvPr>
          <p:cNvSpPr txBox="1"/>
          <p:nvPr/>
        </p:nvSpPr>
        <p:spPr>
          <a:xfrm>
            <a:off x="1907704" y="5919660"/>
            <a:ext cx="5714337" cy="323165"/>
          </a:xfrm>
          <a:prstGeom prst="rect">
            <a:avLst/>
          </a:prstGeom>
          <a:noFill/>
        </p:spPr>
        <p:txBody>
          <a:bodyPr wrap="square">
            <a:spAutoFit/>
          </a:bodyPr>
          <a:lstStyle/>
          <a:p>
            <a:pPr marL="0" marR="0" algn="ctr">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7. </a:t>
            </a:r>
            <a:r>
              <a:rPr lang="en-US" sz="1500" b="0" dirty="0">
                <a:solidFill>
                  <a:srgbClr val="00B0F0"/>
                </a:solidFill>
                <a:effectLst/>
                <a:ea typeface="ILIFK J+ RMTMI"/>
                <a:cs typeface="Arial" panose="020B0604020202020204" pitchFamily="34" charset="0"/>
              </a:rPr>
              <a:t>Angle of rotation of the </a:t>
            </a:r>
            <a:r>
              <a:rPr lang="en-US" sz="1500" b="0" dirty="0">
                <a:solidFill>
                  <a:srgbClr val="00B0F0"/>
                </a:solidFill>
                <a:effectLst/>
                <a:ea typeface="Times New Roman" panose="02020603050405020304" pitchFamily="18" charset="0"/>
                <a:cs typeface="Arial" panose="020B0604020202020204" pitchFamily="34" charset="0"/>
              </a:rPr>
              <a:t>conveyor</a:t>
            </a:r>
            <a:r>
              <a:rPr lang="en-US" sz="1500" b="0" dirty="0">
                <a:solidFill>
                  <a:srgbClr val="00B0F0"/>
                </a:solidFill>
                <a:effectLst/>
                <a:ea typeface="ILIFK J+ RMTMI"/>
                <a:cs typeface="Arial" panose="020B0604020202020204" pitchFamily="34" charset="0"/>
              </a:rPr>
              <a:t> base</a:t>
            </a:r>
            <a:r>
              <a:rPr lang="en-US" sz="1500" b="0" dirty="0">
                <a:solidFill>
                  <a:srgbClr val="00B0F0"/>
                </a:solidFill>
                <a:effectLst/>
                <a:ea typeface="Times New Roman" panose="02020603050405020304" pitchFamily="18" charset="0"/>
                <a:cs typeface="Arial" panose="020B0604020202020204" pitchFamily="34" charset="0"/>
              </a:rPr>
              <a:t> </a:t>
            </a:r>
            <a:r>
              <a:rPr lang="en-US" sz="1500" b="0" dirty="0">
                <a:solidFill>
                  <a:srgbClr val="00B0F0"/>
                </a:solidFill>
                <a:effectLst/>
                <a:latin typeface="Symbol" panose="05050102010706020507" pitchFamily="18" charset="2"/>
                <a:ea typeface="Times New Roman" panose="02020603050405020304" pitchFamily="18" charset="0"/>
                <a:cs typeface="Arial" panose="020B0604020202020204" pitchFamily="34" charset="0"/>
              </a:rPr>
              <a:t>j</a:t>
            </a:r>
            <a:r>
              <a:rPr lang="pl-PL" sz="1500" b="0" dirty="0">
                <a:solidFill>
                  <a:srgbClr val="00B0F0"/>
                </a:solidFill>
                <a:effectLst/>
                <a:ea typeface="Times New Roman" panose="02020603050405020304" pitchFamily="18" charset="0"/>
                <a:cs typeface="Arial" panose="020B0604020202020204" pitchFamily="34" charset="0"/>
              </a:rPr>
              <a:t>, Example I.</a:t>
            </a:r>
            <a:endParaRPr lang="en-US" sz="1500" b="0" dirty="0">
              <a:solidFill>
                <a:srgbClr val="00B0F0"/>
              </a:solidFill>
              <a:effectLst/>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70995908-B2F1-458B-A849-93E552E2EC1B}"/>
              </a:ext>
            </a:extLst>
          </p:cNvPr>
          <p:cNvSpPr txBox="1"/>
          <p:nvPr/>
        </p:nvSpPr>
        <p:spPr>
          <a:xfrm>
            <a:off x="1547664" y="3006767"/>
            <a:ext cx="6768752" cy="323165"/>
          </a:xfrm>
          <a:prstGeom prst="rect">
            <a:avLst/>
          </a:prstGeom>
          <a:noFill/>
        </p:spPr>
        <p:txBody>
          <a:bodyPr wrap="square">
            <a:spAutoFit/>
          </a:bodyPr>
          <a:lstStyle/>
          <a:p>
            <a:pPr marL="0" marR="0" algn="ctr">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6. Elastic deformation of </a:t>
            </a:r>
            <a:r>
              <a:rPr lang="en-US" sz="1500" b="0" dirty="0">
                <a:solidFill>
                  <a:srgbClr val="00B0F0"/>
                </a:solidFill>
                <a:effectLst/>
                <a:ea typeface="Times New Roman" panose="02020603050405020304" pitchFamily="18" charset="0"/>
                <a:cs typeface="Arial" panose="020B0604020202020204" pitchFamily="34" charset="0"/>
              </a:rPr>
              <a:t>left vertical spring </a:t>
            </a:r>
            <a:r>
              <a:rPr lang="pl-PL" sz="1500" b="0" dirty="0">
                <a:solidFill>
                  <a:srgbClr val="00B0F0"/>
                </a:solidFill>
                <a:effectLst/>
                <a:ea typeface="Times New Roman" panose="02020603050405020304" pitchFamily="18" charset="0"/>
                <a:cs typeface="Arial" panose="020B0604020202020204" pitchFamily="34" charset="0"/>
              </a:rPr>
              <a:t>w, Example I.</a:t>
            </a:r>
            <a:endParaRPr lang="en-US" sz="1500" b="0" dirty="0">
              <a:solidFill>
                <a:srgbClr val="00B0F0"/>
              </a:solidFill>
              <a:effectLst/>
              <a:ea typeface="Times New Roman" panose="02020603050405020304" pitchFamily="18" charset="0"/>
              <a:cs typeface="Arial" panose="020B0604020202020204" pitchFamily="34" charset="0"/>
            </a:endParaRPr>
          </a:p>
        </p:txBody>
      </p:sp>
      <p:pic>
        <p:nvPicPr>
          <p:cNvPr id="10" name="Picture 9">
            <a:extLst>
              <a:ext uri="{FF2B5EF4-FFF2-40B4-BE49-F238E27FC236}">
                <a16:creationId xmlns:a16="http://schemas.microsoft.com/office/drawing/2014/main" id="{2A05170F-1A39-4E7A-AC50-82D7A39F100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146" y="619727"/>
            <a:ext cx="8351559" cy="2357933"/>
          </a:xfrm>
          <a:prstGeom prst="rect">
            <a:avLst/>
          </a:prstGeom>
          <a:noFill/>
          <a:ln>
            <a:noFill/>
          </a:ln>
        </p:spPr>
      </p:pic>
      <p:pic>
        <p:nvPicPr>
          <p:cNvPr id="11" name="Picture 10">
            <a:extLst>
              <a:ext uri="{FF2B5EF4-FFF2-40B4-BE49-F238E27FC236}">
                <a16:creationId xmlns:a16="http://schemas.microsoft.com/office/drawing/2014/main" id="{8FB5C3CE-6685-4776-A9BA-42158BD13E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429" y="3421412"/>
            <a:ext cx="8259276" cy="2357932"/>
          </a:xfrm>
          <a:prstGeom prst="rect">
            <a:avLst/>
          </a:prstGeom>
          <a:noFill/>
          <a:ln>
            <a:noFill/>
          </a:ln>
        </p:spPr>
      </p:pic>
    </p:spTree>
    <p:extLst>
      <p:ext uri="{BB962C8B-B14F-4D97-AF65-F5344CB8AC3E}">
        <p14:creationId xmlns:p14="http://schemas.microsoft.com/office/powerpoint/2010/main" val="3373348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94CFE414-4BC8-41AD-90DD-140CAAFB810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5" name="Segnaposto numero diapositiva 4">
            <a:extLst>
              <a:ext uri="{FF2B5EF4-FFF2-40B4-BE49-F238E27FC236}">
                <a16:creationId xmlns:a16="http://schemas.microsoft.com/office/drawing/2014/main" id="{F0EDCF16-AD65-433B-98BA-5123551C8E31}"/>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17</a:t>
            </a:fld>
            <a:endParaRPr lang="en-US" altLang="en-US" sz="1200">
              <a:solidFill>
                <a:srgbClr val="898989"/>
              </a:solidFill>
            </a:endParaRPr>
          </a:p>
        </p:txBody>
      </p:sp>
      <p:sp>
        <p:nvSpPr>
          <p:cNvPr id="6" name="Segnaposto data 2">
            <a:extLst>
              <a:ext uri="{FF2B5EF4-FFF2-40B4-BE49-F238E27FC236}">
                <a16:creationId xmlns:a16="http://schemas.microsoft.com/office/drawing/2014/main" id="{B32743C4-2FF4-42B6-9594-CB4BA59EDCBC}"/>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
        <p:nvSpPr>
          <p:cNvPr id="7" name="Rectangle 6">
            <a:extLst>
              <a:ext uri="{FF2B5EF4-FFF2-40B4-BE49-F238E27FC236}">
                <a16:creationId xmlns:a16="http://schemas.microsoft.com/office/drawing/2014/main" id="{D53B5182-CF48-4C7E-9970-9A7DAD1A4178}"/>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8" name="TextBox 7">
            <a:extLst>
              <a:ext uri="{FF2B5EF4-FFF2-40B4-BE49-F238E27FC236}">
                <a16:creationId xmlns:a16="http://schemas.microsoft.com/office/drawing/2014/main" id="{16DB9B97-76B4-46B4-B00C-0F685F3CC184}"/>
              </a:ext>
            </a:extLst>
          </p:cNvPr>
          <p:cNvSpPr txBox="1"/>
          <p:nvPr/>
        </p:nvSpPr>
        <p:spPr>
          <a:xfrm>
            <a:off x="-8878" y="539916"/>
            <a:ext cx="9116060" cy="5940088"/>
          </a:xfrm>
          <a:prstGeom prst="rect">
            <a:avLst/>
          </a:prstGeom>
          <a:noFill/>
        </p:spPr>
        <p:txBody>
          <a:bodyPr wrap="square">
            <a:spAutoFit/>
          </a:bodyPr>
          <a:lstStyle/>
          <a:p>
            <a:pPr marR="0" lvl="0" algn="just">
              <a:spcBef>
                <a:spcPts val="0"/>
              </a:spcBef>
              <a:spcAft>
                <a:spcPts val="0"/>
              </a:spcAft>
            </a:pPr>
            <a:r>
              <a:rPr lang="sr-Latn-RS" sz="2000" b="0" dirty="0">
                <a:ea typeface="Times New Roman" panose="02020603050405020304" pitchFamily="18" charset="0"/>
                <a:cs typeface="Arial" panose="020B0604020202020204" pitchFamily="34" charset="0"/>
              </a:rPr>
              <a:t>b</a:t>
            </a:r>
            <a:r>
              <a:rPr lang="sr-Latn-RS" sz="2000" b="0" dirty="0">
                <a:effectLst/>
                <a:ea typeface="Times New Roman" panose="02020603050405020304" pitchFamily="18" charset="0"/>
                <a:cs typeface="Arial" panose="020B0604020202020204" pitchFamily="34" charset="0"/>
              </a:rPr>
              <a:t>) </a:t>
            </a:r>
            <a:r>
              <a:rPr lang="en-US" sz="2000" dirty="0">
                <a:solidFill>
                  <a:srgbClr val="002060"/>
                </a:solidFill>
                <a:effectLst/>
                <a:ea typeface="Times New Roman" panose="02020603050405020304" pitchFamily="18" charset="0"/>
                <a:cs typeface="Arial" panose="020B0604020202020204" pitchFamily="34" charset="0"/>
              </a:rPr>
              <a:t>The second and third example are characterized by the impulse effect of the motor force </a:t>
            </a:r>
            <a:r>
              <a:rPr lang="en-US" sz="2000" i="1" dirty="0">
                <a:solidFill>
                  <a:srgbClr val="002060"/>
                </a:solidFill>
                <a:effectLst/>
                <a:ea typeface="Times New Roman" panose="02020603050405020304" pitchFamily="18" charset="0"/>
                <a:cs typeface="Arial" panose="020B0604020202020204" pitchFamily="34" charset="0"/>
              </a:rPr>
              <a:t>F</a:t>
            </a:r>
            <a:r>
              <a:rPr lang="en-US" sz="2000" dirty="0">
                <a:solidFill>
                  <a:srgbClr val="002060"/>
                </a:solidFill>
                <a:effectLst/>
                <a:ea typeface="Times New Roman" panose="02020603050405020304" pitchFamily="18" charset="0"/>
                <a:cs typeface="Arial" panose="020B0604020202020204" pitchFamily="34" charset="0"/>
              </a:rPr>
              <a:t>= 50000[N], which cyclically acts on the conveyor belt, see Fig. 8. And Fig. 9.</a:t>
            </a:r>
          </a:p>
          <a:p>
            <a:pPr marL="0" marR="0" algn="just">
              <a:spcBef>
                <a:spcPts val="0"/>
              </a:spcBef>
              <a:spcAft>
                <a:spcPts val="0"/>
              </a:spcAft>
            </a:pPr>
            <a:r>
              <a:rPr lang="en-US" sz="2000" dirty="0">
                <a:solidFill>
                  <a:srgbClr val="002060"/>
                </a:solidFill>
                <a:effectLst/>
                <a:ea typeface="Times New Roman" panose="02020603050405020304" pitchFamily="18" charset="0"/>
                <a:cs typeface="Arial" panose="020B0604020202020204" pitchFamily="34" charset="0"/>
              </a:rPr>
              <a:t>It's the frequency </a:t>
            </a:r>
            <a:r>
              <a:rPr lang="en-US" sz="2000" i="1" dirty="0">
                <a:solidFill>
                  <a:srgbClr val="002060"/>
                </a:solidFill>
                <a:effectLst/>
                <a:ea typeface="Times New Roman" panose="02020603050405020304" pitchFamily="18" charset="0"/>
                <a:cs typeface="Arial" panose="020B0604020202020204" pitchFamily="34" charset="0"/>
              </a:rPr>
              <a:t>f</a:t>
            </a:r>
            <a:r>
              <a:rPr lang="en-US" sz="2000" dirty="0">
                <a:solidFill>
                  <a:srgbClr val="002060"/>
                </a:solidFill>
                <a:effectLst/>
                <a:ea typeface="Times New Roman" panose="02020603050405020304" pitchFamily="18" charset="0"/>
                <a:cs typeface="Arial" panose="020B0604020202020204" pitchFamily="34" charset="0"/>
              </a:rPr>
              <a:t>= 27.78[Hz], while the selection period </a:t>
            </a:r>
            <a:r>
              <a:rPr lang="en-US" sz="2000" i="1" dirty="0">
                <a:solidFill>
                  <a:srgbClr val="002060"/>
                </a:solidFill>
                <a:effectLst/>
                <a:ea typeface="Times New Roman" panose="02020603050405020304" pitchFamily="18" charset="0"/>
                <a:cs typeface="Arial" panose="020B0604020202020204" pitchFamily="34" charset="0"/>
              </a:rPr>
              <a:t>T</a:t>
            </a:r>
            <a:r>
              <a:rPr lang="en-US" sz="2000" dirty="0">
                <a:solidFill>
                  <a:srgbClr val="002060"/>
                </a:solidFill>
                <a:effectLst/>
                <a:ea typeface="Times New Roman" panose="02020603050405020304" pitchFamily="18" charset="0"/>
                <a:cs typeface="Arial" panose="020B0604020202020204" pitchFamily="34" charset="0"/>
              </a:rPr>
              <a:t>= 0.036[s]. </a:t>
            </a:r>
          </a:p>
          <a:p>
            <a:pPr marL="0" marR="0" algn="just">
              <a:spcBef>
                <a:spcPts val="0"/>
              </a:spcBef>
              <a:spcAft>
                <a:spcPts val="0"/>
              </a:spcAft>
            </a:pPr>
            <a:r>
              <a:rPr lang="en-US" sz="2000" dirty="0">
                <a:solidFill>
                  <a:srgbClr val="002060"/>
                </a:solidFill>
                <a:effectLst/>
                <a:ea typeface="Times New Roman" panose="02020603050405020304" pitchFamily="18" charset="0"/>
                <a:cs typeface="Arial" panose="020B0604020202020204" pitchFamily="34" charset="0"/>
              </a:rPr>
              <a:t>The above figure represents the observed size during the realization of the entire task for total time of </a:t>
            </a:r>
            <a:r>
              <a:rPr lang="en-US" sz="2000" i="1" dirty="0" err="1">
                <a:solidFill>
                  <a:srgbClr val="002060"/>
                </a:solidFill>
                <a:effectLst/>
                <a:ea typeface="Times New Roman" panose="02020603050405020304" pitchFamily="18" charset="0"/>
                <a:cs typeface="Arial" panose="020B0604020202020204" pitchFamily="34" charset="0"/>
              </a:rPr>
              <a:t>T</a:t>
            </a:r>
            <a:r>
              <a:rPr lang="en-US" sz="2000" i="1" baseline="-25000" dirty="0" err="1">
                <a:solidFill>
                  <a:srgbClr val="002060"/>
                </a:solidFill>
                <a:effectLst/>
                <a:ea typeface="Times New Roman" panose="02020603050405020304" pitchFamily="18" charset="0"/>
                <a:cs typeface="Arial" panose="020B0604020202020204" pitchFamily="34" charset="0"/>
              </a:rPr>
              <a:t>tot</a:t>
            </a:r>
            <a:r>
              <a:rPr lang="en-US" sz="2000" i="1" dirty="0">
                <a:solidFill>
                  <a:srgbClr val="002060"/>
                </a:solidFill>
                <a:effectLst/>
                <a:ea typeface="Times New Roman" panose="02020603050405020304" pitchFamily="18" charset="0"/>
                <a:cs typeface="Arial" panose="020B0604020202020204" pitchFamily="34" charset="0"/>
              </a:rPr>
              <a:t> </a:t>
            </a:r>
            <a:r>
              <a:rPr lang="en-US" sz="2000" dirty="0">
                <a:solidFill>
                  <a:srgbClr val="002060"/>
                </a:solidFill>
                <a:effectLst/>
                <a:ea typeface="Times New Roman" panose="02020603050405020304" pitchFamily="18" charset="0"/>
                <a:cs typeface="Arial" panose="020B0604020202020204" pitchFamily="34" charset="0"/>
              </a:rPr>
              <a:t>= 5 [s].</a:t>
            </a:r>
          </a:p>
          <a:p>
            <a:pPr marL="0" marR="0">
              <a:spcBef>
                <a:spcPts val="0"/>
              </a:spcBef>
              <a:spcAft>
                <a:spcPts val="0"/>
              </a:spcAft>
            </a:pPr>
            <a:r>
              <a:rPr lang="en-US" sz="2000" dirty="0">
                <a:solidFill>
                  <a:srgbClr val="002060"/>
                </a:solidFill>
                <a:effectLst/>
                <a:ea typeface="Times New Roman" panose="02020603050405020304" pitchFamily="18" charset="0"/>
                <a:cs typeface="Arial" panose="020B0604020202020204" pitchFamily="34" charset="0"/>
              </a:rPr>
              <a:t>II and III  Examples are different only  in one parameter, and because of that we can compare them. </a:t>
            </a:r>
          </a:p>
          <a:p>
            <a:pPr marL="0" marR="0" algn="just">
              <a:spcBef>
                <a:spcPts val="0"/>
              </a:spcBef>
              <a:spcAft>
                <a:spcPts val="0"/>
              </a:spcAft>
            </a:pPr>
            <a:r>
              <a:rPr lang="en-US" sz="2000" dirty="0">
                <a:solidFill>
                  <a:srgbClr val="002060"/>
                </a:solidFill>
                <a:effectLst/>
                <a:ea typeface="Times New Roman" panose="02020603050405020304" pitchFamily="18" charset="0"/>
                <a:cs typeface="Arial" panose="020B0604020202020204" pitchFamily="34" charset="0"/>
              </a:rPr>
              <a:t> The damping parameter in Example II is </a:t>
            </a:r>
            <a:r>
              <a:rPr lang="en-US" sz="2000" i="1" dirty="0">
                <a:solidFill>
                  <a:srgbClr val="002060"/>
                </a:solidFill>
                <a:effectLst/>
                <a:ea typeface="Times New Roman" panose="02020603050405020304" pitchFamily="18" charset="0"/>
                <a:cs typeface="Arial" panose="020B0604020202020204" pitchFamily="34" charset="0"/>
              </a:rPr>
              <a:t>B</a:t>
            </a:r>
            <a:r>
              <a:rPr lang="en-US" sz="2000" i="1" baseline="-25000" dirty="0">
                <a:solidFill>
                  <a:srgbClr val="002060"/>
                </a:solidFill>
                <a:effectLst/>
                <a:ea typeface="Times New Roman" panose="02020603050405020304" pitchFamily="18" charset="0"/>
                <a:cs typeface="Arial" panose="020B0604020202020204" pitchFamily="34" charset="0"/>
              </a:rPr>
              <a:t>s</a:t>
            </a:r>
            <a:r>
              <a:rPr lang="en-US" sz="2000" dirty="0">
                <a:solidFill>
                  <a:srgbClr val="002060"/>
                </a:solidFill>
                <a:effectLst/>
                <a:ea typeface="Times New Roman" panose="02020603050405020304" pitchFamily="18" charset="0"/>
                <a:cs typeface="Arial" panose="020B0604020202020204" pitchFamily="34" charset="0"/>
              </a:rPr>
              <a:t>=140[kg/s], but in Example III is </a:t>
            </a:r>
            <a:r>
              <a:rPr lang="en-US" sz="2000" i="1" dirty="0">
                <a:solidFill>
                  <a:srgbClr val="002060"/>
                </a:solidFill>
                <a:effectLst/>
                <a:ea typeface="Times New Roman" panose="02020603050405020304" pitchFamily="18" charset="0"/>
                <a:cs typeface="Arial" panose="020B0604020202020204" pitchFamily="34" charset="0"/>
              </a:rPr>
              <a:t>B</a:t>
            </a:r>
            <a:r>
              <a:rPr lang="en-US" sz="2000" i="1" baseline="-25000" dirty="0">
                <a:solidFill>
                  <a:srgbClr val="002060"/>
                </a:solidFill>
                <a:effectLst/>
                <a:ea typeface="Times New Roman" panose="02020603050405020304" pitchFamily="18" charset="0"/>
                <a:cs typeface="Arial" panose="020B0604020202020204" pitchFamily="34" charset="0"/>
              </a:rPr>
              <a:t>s</a:t>
            </a:r>
            <a:r>
              <a:rPr lang="en-US" sz="2000" dirty="0">
                <a:solidFill>
                  <a:srgbClr val="002060"/>
                </a:solidFill>
                <a:effectLst/>
                <a:ea typeface="Times New Roman" panose="02020603050405020304" pitchFamily="18" charset="0"/>
                <a:cs typeface="Arial" panose="020B0604020202020204" pitchFamily="34" charset="0"/>
              </a:rPr>
              <a:t>=70[kg/s]. The stiffness is the same for all three examples:</a:t>
            </a:r>
            <a:r>
              <a:rPr lang="en-US" sz="2000" i="1" dirty="0">
                <a:solidFill>
                  <a:srgbClr val="002060"/>
                </a:solidFill>
                <a:effectLst/>
                <a:ea typeface="Times New Roman" panose="02020603050405020304" pitchFamily="18" charset="0"/>
                <a:cs typeface="Arial" panose="020B0604020202020204" pitchFamily="34" charset="0"/>
              </a:rPr>
              <a:t> C</a:t>
            </a:r>
            <a:r>
              <a:rPr lang="en-US" sz="2000" i="1" baseline="-25000" dirty="0">
                <a:solidFill>
                  <a:srgbClr val="002060"/>
                </a:solidFill>
                <a:effectLst/>
                <a:ea typeface="Times New Roman" panose="02020603050405020304" pitchFamily="18" charset="0"/>
                <a:cs typeface="Arial" panose="020B0604020202020204" pitchFamily="34" charset="0"/>
              </a:rPr>
              <a:t>s</a:t>
            </a:r>
            <a:r>
              <a:rPr lang="en-US" sz="2000" dirty="0">
                <a:solidFill>
                  <a:srgbClr val="002060"/>
                </a:solidFill>
                <a:effectLst/>
                <a:ea typeface="Times New Roman" panose="02020603050405020304" pitchFamily="18" charset="0"/>
                <a:cs typeface="Arial" panose="020B0604020202020204" pitchFamily="34" charset="0"/>
              </a:rPr>
              <a:t>=1.0 e+006 [kg/s</a:t>
            </a:r>
            <a:r>
              <a:rPr lang="en-US" sz="2000" baseline="30000" dirty="0">
                <a:solidFill>
                  <a:srgbClr val="002060"/>
                </a:solidFill>
                <a:effectLst/>
                <a:ea typeface="Times New Roman" panose="02020603050405020304" pitchFamily="18" charset="0"/>
                <a:cs typeface="Arial" panose="020B0604020202020204" pitchFamily="34" charset="0"/>
              </a:rPr>
              <a:t>2</a:t>
            </a:r>
            <a:r>
              <a:rPr lang="en-US" sz="2000" dirty="0">
                <a:solidFill>
                  <a:srgbClr val="002060"/>
                </a:solidFill>
                <a:effectLst/>
                <a:ea typeface="Times New Roman" panose="02020603050405020304" pitchFamily="18" charset="0"/>
                <a:cs typeface="Arial" panose="020B0604020202020204" pitchFamily="34" charset="0"/>
              </a:rPr>
              <a:t>], as well as all other parameters. </a:t>
            </a:r>
          </a:p>
          <a:p>
            <a:pPr marL="0" marR="0" algn="just">
              <a:spcBef>
                <a:spcPts val="0"/>
              </a:spcBef>
              <a:spcAft>
                <a:spcPts val="0"/>
              </a:spcAft>
            </a:pPr>
            <a:r>
              <a:rPr lang="en-US" sz="2000" dirty="0">
                <a:solidFill>
                  <a:srgbClr val="002060"/>
                </a:solidFill>
                <a:effectLst/>
                <a:ea typeface="Times New Roman" panose="02020603050405020304" pitchFamily="18" charset="0"/>
                <a:cs typeface="Arial" panose="020B0604020202020204" pitchFamily="34" charset="0"/>
              </a:rPr>
              <a:t>For selected characteristics of the system, the dynamics of the change of the elastic deformation of composite spring </a:t>
            </a:r>
            <a:r>
              <a:rPr lang="en-US" sz="2000" i="1" dirty="0">
                <a:solidFill>
                  <a:srgbClr val="002060"/>
                </a:solidFill>
                <a:effectLst/>
                <a:ea typeface="Times New Roman" panose="02020603050405020304" pitchFamily="18" charset="0"/>
                <a:cs typeface="Arial" panose="020B0604020202020204" pitchFamily="34" charset="0"/>
              </a:rPr>
              <a:t>p</a:t>
            </a:r>
            <a:r>
              <a:rPr lang="en-US" sz="2000" dirty="0">
                <a:solidFill>
                  <a:srgbClr val="002060"/>
                </a:solidFill>
                <a:effectLst/>
                <a:ea typeface="Times New Roman" panose="02020603050405020304" pitchFamily="18" charset="0"/>
                <a:cs typeface="Arial" panose="020B0604020202020204" pitchFamily="34" charset="0"/>
              </a:rPr>
              <a:t>, for Example II, presented in Fig. 10. To make it easier to compare Example II and Example III, the response images of the same quantities are placed side by side, so that the change of the elastic deformation of composite spring p, for Example III, presented in Fig. 11. We see that the change in the size of only one parameter, which is in example III, the dumping parameter Bs significantly affects the response dynamics of the conveyor mechanism.</a:t>
            </a:r>
          </a:p>
        </p:txBody>
      </p:sp>
    </p:spTree>
    <p:extLst>
      <p:ext uri="{BB962C8B-B14F-4D97-AF65-F5344CB8AC3E}">
        <p14:creationId xmlns:p14="http://schemas.microsoft.com/office/powerpoint/2010/main" val="4021790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94CFE414-4BC8-41AD-90DD-140CAAFB810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5" name="Segnaposto numero diapositiva 4">
            <a:extLst>
              <a:ext uri="{FF2B5EF4-FFF2-40B4-BE49-F238E27FC236}">
                <a16:creationId xmlns:a16="http://schemas.microsoft.com/office/drawing/2014/main" id="{F0EDCF16-AD65-433B-98BA-5123551C8E31}"/>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18</a:t>
            </a:fld>
            <a:endParaRPr lang="en-US" altLang="en-US" sz="1200">
              <a:solidFill>
                <a:srgbClr val="898989"/>
              </a:solidFill>
            </a:endParaRPr>
          </a:p>
        </p:txBody>
      </p:sp>
      <p:sp>
        <p:nvSpPr>
          <p:cNvPr id="6" name="Segnaposto data 2">
            <a:extLst>
              <a:ext uri="{FF2B5EF4-FFF2-40B4-BE49-F238E27FC236}">
                <a16:creationId xmlns:a16="http://schemas.microsoft.com/office/drawing/2014/main" id="{B32743C4-2FF4-42B6-9594-CB4BA59EDCBC}"/>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
        <p:nvSpPr>
          <p:cNvPr id="7" name="Rectangle 6">
            <a:extLst>
              <a:ext uri="{FF2B5EF4-FFF2-40B4-BE49-F238E27FC236}">
                <a16:creationId xmlns:a16="http://schemas.microsoft.com/office/drawing/2014/main" id="{D53B5182-CF48-4C7E-9970-9A7DAD1A4178}"/>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8" name="TextBox 7">
            <a:extLst>
              <a:ext uri="{FF2B5EF4-FFF2-40B4-BE49-F238E27FC236}">
                <a16:creationId xmlns:a16="http://schemas.microsoft.com/office/drawing/2014/main" id="{16DB9B97-76B4-46B4-B00C-0F685F3CC184}"/>
              </a:ext>
            </a:extLst>
          </p:cNvPr>
          <p:cNvSpPr txBox="1"/>
          <p:nvPr/>
        </p:nvSpPr>
        <p:spPr>
          <a:xfrm>
            <a:off x="147252" y="338554"/>
            <a:ext cx="8821067" cy="6247864"/>
          </a:xfrm>
          <a:prstGeom prst="rect">
            <a:avLst/>
          </a:prstGeom>
          <a:noFill/>
        </p:spPr>
        <p:txBody>
          <a:bodyPr wrap="square">
            <a:spAutoFit/>
          </a:bodyPr>
          <a:lstStyle/>
          <a:p>
            <a:pPr marL="0" marR="0" algn="just">
              <a:spcBef>
                <a:spcPts val="0"/>
              </a:spcBef>
              <a:spcAft>
                <a:spcPts val="0"/>
              </a:spcAft>
            </a:pPr>
            <a:r>
              <a:rPr lang="en-US" sz="2000" dirty="0">
                <a:solidFill>
                  <a:srgbClr val="002060"/>
                </a:solidFill>
                <a:effectLst/>
                <a:ea typeface="Times New Roman" panose="02020603050405020304" pitchFamily="18" charset="0"/>
                <a:cs typeface="Arial" panose="020B0604020202020204" pitchFamily="34" charset="0"/>
              </a:rPr>
              <a:t>The pictures below represent only the selected details from the upper images in a short time interval t = 4.7-5 [s]. It is just a separate detail of the observed size, for the period when the transition mode is completed and we only have a cyclic impact force.</a:t>
            </a:r>
          </a:p>
          <a:p>
            <a:pPr marL="0" marR="0" algn="just">
              <a:spcBef>
                <a:spcPts val="0"/>
              </a:spcBef>
              <a:spcAft>
                <a:spcPts val="0"/>
              </a:spcAft>
            </a:pPr>
            <a:r>
              <a:rPr lang="en-US" sz="2000" dirty="0">
                <a:solidFill>
                  <a:srgbClr val="002060"/>
                </a:solidFill>
                <a:effectLst/>
                <a:ea typeface="Times New Roman" panose="02020603050405020304" pitchFamily="18" charset="0"/>
                <a:cs typeface="Arial" panose="020B0604020202020204" pitchFamily="34" charset="0"/>
              </a:rPr>
              <a:t>Comparing Fig. 12 and Fig. 13 we see that elastic deformation of the composite spring </a:t>
            </a:r>
            <a:r>
              <a:rPr lang="en-US" sz="2000" i="1" dirty="0">
                <a:solidFill>
                  <a:srgbClr val="002060"/>
                </a:solidFill>
                <a:effectLst/>
                <a:ea typeface="Times New Roman" panose="02020603050405020304" pitchFamily="18" charset="0"/>
                <a:cs typeface="Arial" panose="020B0604020202020204" pitchFamily="34" charset="0"/>
              </a:rPr>
              <a:t>p</a:t>
            </a:r>
            <a:r>
              <a:rPr lang="en-US" sz="2000" dirty="0">
                <a:solidFill>
                  <a:srgbClr val="002060"/>
                </a:solidFill>
                <a:effectLst/>
                <a:ea typeface="Times New Roman" panose="02020603050405020304" pitchFamily="18" charset="0"/>
                <a:cs typeface="Arial" panose="020B0604020202020204" pitchFamily="34" charset="0"/>
              </a:rPr>
              <a:t> has a different nature of response in Example II compared to Example III. The statical error of the elastic deformation of the composite spring is </a:t>
            </a:r>
            <a:r>
              <a:rPr lang="en-US" sz="2000" i="1" dirty="0" err="1">
                <a:solidFill>
                  <a:srgbClr val="002060"/>
                </a:solidFill>
                <a:effectLst/>
                <a:ea typeface="Times New Roman" panose="02020603050405020304" pitchFamily="18" charset="0"/>
                <a:cs typeface="Arial" panose="020B0604020202020204" pitchFamily="34" charset="0"/>
              </a:rPr>
              <a:t>p</a:t>
            </a:r>
            <a:r>
              <a:rPr lang="en-US" sz="2000" i="1" baseline="-25000" dirty="0" err="1">
                <a:solidFill>
                  <a:srgbClr val="002060"/>
                </a:solidFill>
                <a:effectLst/>
                <a:ea typeface="Times New Roman" panose="02020603050405020304" pitchFamily="18" charset="0"/>
                <a:cs typeface="Arial" panose="020B0604020202020204" pitchFamily="34" charset="0"/>
              </a:rPr>
              <a:t>s</a:t>
            </a:r>
            <a:r>
              <a:rPr lang="en-US" sz="2000" baseline="-25000" dirty="0" err="1">
                <a:solidFill>
                  <a:srgbClr val="002060"/>
                </a:solidFill>
                <a:effectLst/>
                <a:ea typeface="Times New Roman" panose="02020603050405020304" pitchFamily="18" charset="0"/>
                <a:cs typeface="Arial" panose="020B0604020202020204" pitchFamily="34" charset="0"/>
              </a:rPr>
              <a:t>ter</a:t>
            </a:r>
            <a:r>
              <a:rPr lang="en-US" sz="2000" dirty="0">
                <a:solidFill>
                  <a:srgbClr val="002060"/>
                </a:solidFill>
                <a:effectLst/>
                <a:ea typeface="Times New Roman" panose="02020603050405020304" pitchFamily="18" charset="0"/>
                <a:cs typeface="Arial" panose="020B0604020202020204" pitchFamily="34" charset="0"/>
              </a:rPr>
              <a:t>≈-0.000</a:t>
            </a:r>
            <a:r>
              <a:rPr lang="sr-Latn-RS" sz="2000" dirty="0">
                <a:solidFill>
                  <a:srgbClr val="002060"/>
                </a:solidFill>
                <a:effectLst/>
                <a:ea typeface="Times New Roman" panose="02020603050405020304" pitchFamily="18" charset="0"/>
                <a:cs typeface="Arial" panose="020B0604020202020204" pitchFamily="34" charset="0"/>
              </a:rPr>
              <a:t>7</a:t>
            </a:r>
            <a:r>
              <a:rPr lang="en-US" sz="2000" dirty="0">
                <a:solidFill>
                  <a:srgbClr val="002060"/>
                </a:solidFill>
                <a:effectLst/>
                <a:ea typeface="Times New Roman" panose="02020603050405020304" pitchFamily="18" charset="0"/>
                <a:cs typeface="Arial" panose="020B0604020202020204" pitchFamily="34" charset="0"/>
              </a:rPr>
              <a:t> [m] and by estimation it is identical both for Example II, and for Example III.</a:t>
            </a:r>
            <a:r>
              <a:rPr lang="sr-Latn-RS" sz="2000" dirty="0">
                <a:solidFill>
                  <a:srgbClr val="002060"/>
                </a:solidFill>
                <a:effectLst/>
                <a:ea typeface="Times New Roman" panose="02020603050405020304" pitchFamily="18" charset="0"/>
                <a:cs typeface="Arial" panose="020B0604020202020204" pitchFamily="34" charset="0"/>
              </a:rPr>
              <a:t> </a:t>
            </a:r>
            <a:r>
              <a:rPr lang="en-US" sz="2000" b="1" dirty="0">
                <a:effectLst/>
                <a:ea typeface="Times New Roman" panose="02020603050405020304" pitchFamily="18" charset="0"/>
                <a:cs typeface="Arial" panose="020B0604020202020204" pitchFamily="34" charset="0"/>
              </a:rPr>
              <a:t>The velocity of the change of this size of elastic deformation </a:t>
            </a:r>
            <a:r>
              <a:rPr lang="en-US" sz="2000" b="1" i="1" dirty="0">
                <a:effectLst/>
                <a:ea typeface="Times New Roman" panose="02020603050405020304" pitchFamily="18" charset="0"/>
                <a:cs typeface="Arial" panose="020B0604020202020204" pitchFamily="34" charset="0"/>
              </a:rPr>
              <a:t>p</a:t>
            </a:r>
            <a:r>
              <a:rPr lang="en-US" sz="2000" b="1" dirty="0">
                <a:effectLst/>
                <a:ea typeface="Times New Roman" panose="02020603050405020304" pitchFamily="18" charset="0"/>
                <a:cs typeface="Arial" panose="020B0604020202020204" pitchFamily="34" charset="0"/>
              </a:rPr>
              <a:t>, for Example II, III is given in Fig. 14, 15, respectively. It is noted that at the moment of action of the motor force we have a significant jump of speed </a:t>
            </a:r>
            <a:r>
              <a:rPr lang="en-US" sz="2000" b="1" i="1" dirty="0">
                <a:effectLst/>
                <a:ea typeface="Times New Roman" panose="02020603050405020304" pitchFamily="18" charset="0"/>
                <a:cs typeface="Arial" panose="020B0604020202020204" pitchFamily="34" charset="0"/>
              </a:rPr>
              <a:t>p</a:t>
            </a:r>
            <a:r>
              <a:rPr lang="en-US" sz="2000" b="1" dirty="0">
                <a:effectLst/>
                <a:ea typeface="Times New Roman" panose="02020603050405020304" pitchFamily="18" charset="0"/>
                <a:cs typeface="Arial" panose="020B0604020202020204" pitchFamily="34" charset="0"/>
              </a:rPr>
              <a:t>, the order of magnitude of 0.2 [m/s] for II Example, but for III Example we have jump of speed p, in the direction of the increment of the speed of motion of magnitude p so that this jump is not as big and not as noticeable as the jump in Example II.</a:t>
            </a:r>
            <a:r>
              <a:rPr lang="sr-Latn-RS" sz="2000" dirty="0">
                <a:ea typeface="Times New Roman" panose="02020603050405020304" pitchFamily="18" charset="0"/>
                <a:cs typeface="Arial" panose="020B0604020202020204" pitchFamily="34" charset="0"/>
              </a:rPr>
              <a:t> </a:t>
            </a:r>
            <a:r>
              <a:rPr lang="en-US" sz="2000" b="1" dirty="0">
                <a:effectLst/>
                <a:ea typeface="Times New Roman" panose="02020603050405020304" pitchFamily="18" charset="0"/>
                <a:cs typeface="Arial" panose="020B0604020202020204" pitchFamily="34" charset="0"/>
              </a:rPr>
              <a:t>There is no jump in the position of this size. This is a logical consequence of influence of the impact force. </a:t>
            </a:r>
            <a:endParaRPr lang="sr-Latn-RS" sz="2000" b="1" dirty="0">
              <a:effectLst/>
              <a:ea typeface="Times New Roman" panose="02020603050405020304" pitchFamily="18" charset="0"/>
              <a:cs typeface="Arial" panose="020B0604020202020204" pitchFamily="34" charset="0"/>
            </a:endParaRPr>
          </a:p>
          <a:p>
            <a:pPr algn="just">
              <a:spcBef>
                <a:spcPts val="0"/>
              </a:spcBef>
              <a:spcAft>
                <a:spcPts val="0"/>
              </a:spcAft>
            </a:pPr>
            <a:r>
              <a:rPr lang="en-US" sz="2000" b="1" dirty="0">
                <a:effectLst/>
                <a:ea typeface="Times New Roman" panose="02020603050405020304" pitchFamily="18" charset="0"/>
                <a:cs typeface="Arial" panose="020B0604020202020204" pitchFamily="34" charset="0"/>
              </a:rPr>
              <a:t>In the same way, we can analyze the dynamic responses of the elastic deformation of the horizontal spring u</a:t>
            </a:r>
            <a:r>
              <a:rPr lang="sr-Latn-RS" sz="2000" b="1" dirty="0">
                <a:effectLst/>
                <a:ea typeface="Times New Roman" panose="02020603050405020304" pitchFamily="18" charset="0"/>
                <a:cs typeface="Arial" panose="020B0604020202020204" pitchFamily="34" charset="0"/>
              </a:rPr>
              <a:t>, </a:t>
            </a:r>
            <a:r>
              <a:rPr lang="en-US" sz="2000" b="1" dirty="0">
                <a:effectLst/>
                <a:ea typeface="Times New Roman" panose="02020603050405020304" pitchFamily="18" charset="0"/>
                <a:cs typeface="Arial" panose="020B0604020202020204" pitchFamily="34" charset="0"/>
              </a:rPr>
              <a:t>of left vertical spring </a:t>
            </a:r>
            <a:r>
              <a:rPr lang="en-US" sz="2000" b="1" i="1" dirty="0">
                <a:effectLst/>
                <a:ea typeface="Times New Roman" panose="02020603050405020304" pitchFamily="18" charset="0"/>
                <a:cs typeface="Arial" panose="020B0604020202020204" pitchFamily="34" charset="0"/>
              </a:rPr>
              <a:t>w</a:t>
            </a:r>
            <a:r>
              <a:rPr lang="en-US" sz="2000" b="1" dirty="0">
                <a:effectLst/>
                <a:ea typeface="Times New Roman" panose="02020603050405020304" pitchFamily="18" charset="0"/>
                <a:cs typeface="Arial" panose="020B0604020202020204" pitchFamily="34" charset="0"/>
              </a:rPr>
              <a:t>, and angle of rotation of the conveyor base j.</a:t>
            </a:r>
            <a:endParaRPr lang="en-US" sz="2000"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68765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BFB7477A-5FBC-4840-9157-CBA416CCF48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5" name="Segnaposto numero diapositiva 4">
            <a:extLst>
              <a:ext uri="{FF2B5EF4-FFF2-40B4-BE49-F238E27FC236}">
                <a16:creationId xmlns:a16="http://schemas.microsoft.com/office/drawing/2014/main" id="{C78B0CD3-CFFE-4B42-B302-529662834A9E}"/>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19</a:t>
            </a:fld>
            <a:endParaRPr lang="en-US" altLang="en-US" sz="1200">
              <a:solidFill>
                <a:srgbClr val="898989"/>
              </a:solidFill>
            </a:endParaRPr>
          </a:p>
        </p:txBody>
      </p:sp>
      <p:sp>
        <p:nvSpPr>
          <p:cNvPr id="6" name="Segnaposto data 2">
            <a:extLst>
              <a:ext uri="{FF2B5EF4-FFF2-40B4-BE49-F238E27FC236}">
                <a16:creationId xmlns:a16="http://schemas.microsoft.com/office/drawing/2014/main" id="{D0E8B4B7-193B-467A-8AD1-4D7FA89E3AA6}"/>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
        <p:nvSpPr>
          <p:cNvPr id="7" name="Rectangle 6">
            <a:extLst>
              <a:ext uri="{FF2B5EF4-FFF2-40B4-BE49-F238E27FC236}">
                <a16:creationId xmlns:a16="http://schemas.microsoft.com/office/drawing/2014/main" id="{B138988A-819C-449A-A735-D6F6BF225122}"/>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pic>
        <p:nvPicPr>
          <p:cNvPr id="16" name="Picture 15">
            <a:extLst>
              <a:ext uri="{FF2B5EF4-FFF2-40B4-BE49-F238E27FC236}">
                <a16:creationId xmlns:a16="http://schemas.microsoft.com/office/drawing/2014/main" id="{30335353-8E0F-48F4-BB5B-59E81F044FE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534" y="318871"/>
            <a:ext cx="3528392" cy="2461669"/>
          </a:xfrm>
          <a:prstGeom prst="rect">
            <a:avLst/>
          </a:prstGeom>
          <a:noFill/>
          <a:ln>
            <a:noFill/>
          </a:ln>
        </p:spPr>
      </p:pic>
      <p:pic>
        <p:nvPicPr>
          <p:cNvPr id="19" name="Picture 18">
            <a:extLst>
              <a:ext uri="{FF2B5EF4-FFF2-40B4-BE49-F238E27FC236}">
                <a16:creationId xmlns:a16="http://schemas.microsoft.com/office/drawing/2014/main" id="{A280C5C8-D392-4D30-81A6-C9A7A0E3E3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38554"/>
            <a:ext cx="3650059" cy="2461668"/>
          </a:xfrm>
          <a:prstGeom prst="rect">
            <a:avLst/>
          </a:prstGeom>
          <a:noFill/>
          <a:ln>
            <a:noFill/>
          </a:ln>
        </p:spPr>
      </p:pic>
      <p:sp>
        <p:nvSpPr>
          <p:cNvPr id="21" name="TextBox 20">
            <a:extLst>
              <a:ext uri="{FF2B5EF4-FFF2-40B4-BE49-F238E27FC236}">
                <a16:creationId xmlns:a16="http://schemas.microsoft.com/office/drawing/2014/main" id="{F14B5281-E15C-453F-AB2F-B124ABA590D6}"/>
              </a:ext>
            </a:extLst>
          </p:cNvPr>
          <p:cNvSpPr txBox="1"/>
          <p:nvPr/>
        </p:nvSpPr>
        <p:spPr>
          <a:xfrm>
            <a:off x="107504" y="2792426"/>
            <a:ext cx="4595446" cy="600164"/>
          </a:xfrm>
          <a:prstGeom prst="rect">
            <a:avLst/>
          </a:prstGeom>
          <a:noFill/>
        </p:spPr>
        <p:txBody>
          <a:bodyPr wrap="square">
            <a:spAutoFit/>
          </a:bodyPr>
          <a:lstStyle/>
          <a:p>
            <a:pPr marL="0" marR="0" algn="ctr">
              <a:spcBef>
                <a:spcPts val="0"/>
              </a:spcBef>
              <a:spcAft>
                <a:spcPts val="0"/>
              </a:spcAft>
            </a:pPr>
            <a:r>
              <a:rPr lang="pl-PL" sz="1600" b="0" dirty="0">
                <a:solidFill>
                  <a:srgbClr val="00B0F0"/>
                </a:solidFill>
                <a:effectLst/>
                <a:ea typeface="Times New Roman" panose="02020603050405020304" pitchFamily="18" charset="0"/>
                <a:cs typeface="Arial" panose="020B0604020202020204" pitchFamily="34" charset="0"/>
              </a:rPr>
              <a:t>Fig. 8. Motor force F, for full time period, Example I and II, </a:t>
            </a:r>
            <a:r>
              <a:rPr lang="en-US" sz="1600" i="1" dirty="0">
                <a:solidFill>
                  <a:srgbClr val="00B0F0"/>
                </a:solidFill>
                <a:effectLst/>
                <a:latin typeface="Arial" panose="020B0604020202020204" pitchFamily="34" charset="0"/>
                <a:ea typeface="Times New Roman" panose="02020603050405020304" pitchFamily="18" charset="0"/>
              </a:rPr>
              <a:t>B</a:t>
            </a:r>
            <a:r>
              <a:rPr lang="en-US" sz="1600" i="1" baseline="-25000" dirty="0">
                <a:solidFill>
                  <a:srgbClr val="00B0F0"/>
                </a:solidFill>
                <a:effectLst/>
                <a:latin typeface="Arial" panose="020B0604020202020204" pitchFamily="34" charset="0"/>
                <a:ea typeface="Times New Roman" panose="02020603050405020304" pitchFamily="18" charset="0"/>
              </a:rPr>
              <a:t>s</a:t>
            </a:r>
            <a:r>
              <a:rPr lang="en-US" sz="1600" dirty="0">
                <a:solidFill>
                  <a:srgbClr val="00B0F0"/>
                </a:solidFill>
                <a:effectLst/>
                <a:latin typeface="Arial" panose="020B0604020202020204" pitchFamily="34" charset="0"/>
                <a:ea typeface="Times New Roman" panose="02020603050405020304" pitchFamily="18" charset="0"/>
              </a:rPr>
              <a:t>=140[kg/s]</a:t>
            </a:r>
            <a:r>
              <a:rPr lang="pl-PL" sz="1600" b="0" dirty="0">
                <a:solidFill>
                  <a:srgbClr val="00B0F0"/>
                </a:solidFill>
                <a:effectLst/>
                <a:ea typeface="Times New Roman" panose="02020603050405020304" pitchFamily="18" charset="0"/>
                <a:cs typeface="Arial" panose="020B0604020202020204" pitchFamily="34" charset="0"/>
              </a:rPr>
              <a:t>.</a:t>
            </a:r>
            <a:endParaRPr lang="en-US" sz="1600" b="0" dirty="0">
              <a:solidFill>
                <a:srgbClr val="00B0F0"/>
              </a:solidFill>
              <a:effectLst/>
              <a:ea typeface="Times New Roman" panose="02020603050405020304" pitchFamily="18" charset="0"/>
              <a:cs typeface="Arial" panose="020B0604020202020204" pitchFamily="34" charset="0"/>
            </a:endParaRPr>
          </a:p>
        </p:txBody>
      </p:sp>
      <p:sp>
        <p:nvSpPr>
          <p:cNvPr id="23" name="TextBox 22">
            <a:extLst>
              <a:ext uri="{FF2B5EF4-FFF2-40B4-BE49-F238E27FC236}">
                <a16:creationId xmlns:a16="http://schemas.microsoft.com/office/drawing/2014/main" id="{99DDCA4C-C99A-4FBB-BBD9-CA2CD323173C}"/>
              </a:ext>
            </a:extLst>
          </p:cNvPr>
          <p:cNvSpPr txBox="1"/>
          <p:nvPr/>
        </p:nvSpPr>
        <p:spPr>
          <a:xfrm>
            <a:off x="4430960" y="2812108"/>
            <a:ext cx="4595446" cy="600164"/>
          </a:xfrm>
          <a:prstGeom prst="rect">
            <a:avLst/>
          </a:prstGeom>
          <a:noFill/>
        </p:spPr>
        <p:txBody>
          <a:bodyPr wrap="square">
            <a:spAutoFit/>
          </a:bodyPr>
          <a:lstStyle/>
          <a:p>
            <a:pPr marL="0" marR="0" algn="ctr">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a:t>
            </a:r>
            <a:r>
              <a:rPr lang="en-US" sz="1500" b="0" dirty="0">
                <a:solidFill>
                  <a:srgbClr val="00B0F0"/>
                </a:solidFill>
                <a:effectLst/>
                <a:ea typeface="Times New Roman" panose="02020603050405020304" pitchFamily="18" charset="0"/>
                <a:cs typeface="Arial" panose="020B0604020202020204" pitchFamily="34" charset="0"/>
              </a:rPr>
              <a:t>9</a:t>
            </a:r>
            <a:r>
              <a:rPr lang="pl-PL" sz="1500" b="0" dirty="0">
                <a:solidFill>
                  <a:srgbClr val="00B0F0"/>
                </a:solidFill>
                <a:effectLst/>
                <a:ea typeface="Times New Roman" panose="02020603050405020304" pitchFamily="18" charset="0"/>
                <a:cs typeface="Arial" panose="020B0604020202020204" pitchFamily="34" charset="0"/>
              </a:rPr>
              <a:t>. </a:t>
            </a:r>
            <a:r>
              <a:rPr lang="pl-PL" sz="1600" b="0" dirty="0">
                <a:solidFill>
                  <a:srgbClr val="00B0F0"/>
                </a:solidFill>
                <a:effectLst/>
                <a:ea typeface="Times New Roman" panose="02020603050405020304" pitchFamily="18" charset="0"/>
                <a:cs typeface="Arial" panose="020B0604020202020204" pitchFamily="34" charset="0"/>
              </a:rPr>
              <a:t>Motor force F, for time period 4.7-5 </a:t>
            </a:r>
            <a:r>
              <a:rPr lang="en-US" sz="1600" b="0" dirty="0">
                <a:solidFill>
                  <a:srgbClr val="00B0F0"/>
                </a:solidFill>
                <a:ea typeface="Times New Roman" panose="02020603050405020304" pitchFamily="18" charset="0"/>
                <a:cs typeface="Arial" panose="020B0604020202020204" pitchFamily="34" charset="0"/>
              </a:rPr>
              <a:t>[</a:t>
            </a:r>
            <a:r>
              <a:rPr lang="pl-PL" sz="1600" b="0" dirty="0">
                <a:solidFill>
                  <a:srgbClr val="00B0F0"/>
                </a:solidFill>
                <a:effectLst/>
                <a:ea typeface="Times New Roman" panose="02020603050405020304" pitchFamily="18" charset="0"/>
                <a:cs typeface="Arial" panose="020B0604020202020204" pitchFamily="34" charset="0"/>
              </a:rPr>
              <a:t>s</a:t>
            </a:r>
            <a:r>
              <a:rPr lang="en-US" sz="1600" b="0" dirty="0">
                <a:solidFill>
                  <a:srgbClr val="00B0F0"/>
                </a:solidFill>
                <a:effectLst/>
                <a:ea typeface="Times New Roman" panose="02020603050405020304" pitchFamily="18" charset="0"/>
                <a:cs typeface="Arial" panose="020B0604020202020204" pitchFamily="34" charset="0"/>
              </a:rPr>
              <a:t>]</a:t>
            </a:r>
            <a:r>
              <a:rPr lang="pl-PL" sz="1600" b="0" dirty="0">
                <a:solidFill>
                  <a:srgbClr val="00B0F0"/>
                </a:solidFill>
                <a:effectLst/>
                <a:ea typeface="Times New Roman" panose="02020603050405020304" pitchFamily="18" charset="0"/>
                <a:cs typeface="Arial" panose="020B0604020202020204" pitchFamily="34" charset="0"/>
              </a:rPr>
              <a:t>, Example I and II, </a:t>
            </a:r>
            <a:r>
              <a:rPr lang="en-US" sz="1600" i="1" dirty="0">
                <a:solidFill>
                  <a:srgbClr val="00B0F0"/>
                </a:solidFill>
                <a:effectLst/>
                <a:latin typeface="Arial" panose="020B0604020202020204" pitchFamily="34" charset="0"/>
                <a:ea typeface="Times New Roman" panose="02020603050405020304" pitchFamily="18" charset="0"/>
              </a:rPr>
              <a:t>B</a:t>
            </a:r>
            <a:r>
              <a:rPr lang="en-US" sz="1600" i="1" baseline="-25000" dirty="0">
                <a:solidFill>
                  <a:srgbClr val="00B0F0"/>
                </a:solidFill>
                <a:effectLst/>
                <a:latin typeface="Arial" panose="020B0604020202020204" pitchFamily="34" charset="0"/>
                <a:ea typeface="Times New Roman" panose="02020603050405020304" pitchFamily="18" charset="0"/>
              </a:rPr>
              <a:t>s</a:t>
            </a:r>
            <a:r>
              <a:rPr lang="en-US" sz="1600" dirty="0">
                <a:solidFill>
                  <a:srgbClr val="00B0F0"/>
                </a:solidFill>
                <a:effectLst/>
                <a:latin typeface="Arial" panose="020B0604020202020204" pitchFamily="34" charset="0"/>
                <a:ea typeface="Times New Roman" panose="02020603050405020304" pitchFamily="18" charset="0"/>
              </a:rPr>
              <a:t>=70[kg/s]</a:t>
            </a:r>
            <a:r>
              <a:rPr lang="pl-PL" sz="1600" b="0" dirty="0">
                <a:solidFill>
                  <a:srgbClr val="00B0F0"/>
                </a:solidFill>
                <a:effectLst/>
                <a:ea typeface="Times New Roman" panose="02020603050405020304" pitchFamily="18" charset="0"/>
                <a:cs typeface="Arial" panose="020B0604020202020204" pitchFamily="34" charset="0"/>
              </a:rPr>
              <a:t>.</a:t>
            </a:r>
            <a:endParaRPr lang="en-US" sz="1600" b="0" dirty="0">
              <a:solidFill>
                <a:srgbClr val="00B0F0"/>
              </a:solidFill>
              <a:effectLst/>
              <a:ea typeface="Times New Roman" panose="02020603050405020304" pitchFamily="18" charset="0"/>
              <a:cs typeface="Arial" panose="020B0604020202020204" pitchFamily="34" charset="0"/>
            </a:endParaRPr>
          </a:p>
        </p:txBody>
      </p:sp>
      <p:pic>
        <p:nvPicPr>
          <p:cNvPr id="26" name="Picture 25">
            <a:extLst>
              <a:ext uri="{FF2B5EF4-FFF2-40B4-BE49-F238E27FC236}">
                <a16:creationId xmlns:a16="http://schemas.microsoft.com/office/drawing/2014/main" id="{B2E502AC-EAC0-4D48-B3B5-EF359F13E96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840" y="3450642"/>
            <a:ext cx="3776119" cy="2483959"/>
          </a:xfrm>
          <a:prstGeom prst="rect">
            <a:avLst/>
          </a:prstGeom>
          <a:noFill/>
          <a:ln>
            <a:noFill/>
          </a:ln>
        </p:spPr>
      </p:pic>
      <p:pic>
        <p:nvPicPr>
          <p:cNvPr id="29" name="Picture 28">
            <a:extLst>
              <a:ext uri="{FF2B5EF4-FFF2-40B4-BE49-F238E27FC236}">
                <a16:creationId xmlns:a16="http://schemas.microsoft.com/office/drawing/2014/main" id="{2D24DB83-18D5-4B61-8DAB-20851BF83F3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2888" y="3429000"/>
            <a:ext cx="3909171" cy="2571481"/>
          </a:xfrm>
          <a:prstGeom prst="rect">
            <a:avLst/>
          </a:prstGeom>
          <a:noFill/>
          <a:ln>
            <a:noFill/>
          </a:ln>
        </p:spPr>
      </p:pic>
      <p:sp>
        <p:nvSpPr>
          <p:cNvPr id="30" name="TextBox 29">
            <a:extLst>
              <a:ext uri="{FF2B5EF4-FFF2-40B4-BE49-F238E27FC236}">
                <a16:creationId xmlns:a16="http://schemas.microsoft.com/office/drawing/2014/main" id="{6E235C4A-9EE2-4C44-B0F8-509393294363}"/>
              </a:ext>
            </a:extLst>
          </p:cNvPr>
          <p:cNvSpPr txBox="1"/>
          <p:nvPr/>
        </p:nvSpPr>
        <p:spPr>
          <a:xfrm>
            <a:off x="107504" y="5946486"/>
            <a:ext cx="4595446" cy="553998"/>
          </a:xfrm>
          <a:prstGeom prst="rect">
            <a:avLst/>
          </a:prstGeom>
          <a:noFill/>
        </p:spPr>
        <p:txBody>
          <a:bodyPr wrap="square">
            <a:spAutoFit/>
          </a:bodyPr>
          <a:lstStyle/>
          <a:p>
            <a:pPr algn="ctr">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10. Elastic deformation of composite spring p, Example II.</a:t>
            </a:r>
            <a:endParaRPr lang="en-US" sz="1500" b="0" dirty="0">
              <a:solidFill>
                <a:srgbClr val="00B0F0"/>
              </a:solidFill>
              <a:effectLst/>
              <a:ea typeface="Times New Roman" panose="02020603050405020304" pitchFamily="18" charset="0"/>
              <a:cs typeface="Arial" panose="020B0604020202020204" pitchFamily="34" charset="0"/>
            </a:endParaRPr>
          </a:p>
        </p:txBody>
      </p:sp>
      <p:sp>
        <p:nvSpPr>
          <p:cNvPr id="31" name="TextBox 30">
            <a:extLst>
              <a:ext uri="{FF2B5EF4-FFF2-40B4-BE49-F238E27FC236}">
                <a16:creationId xmlns:a16="http://schemas.microsoft.com/office/drawing/2014/main" id="{D6AF6725-ABEE-4A22-9D83-AAACA4B65468}"/>
              </a:ext>
            </a:extLst>
          </p:cNvPr>
          <p:cNvSpPr txBox="1"/>
          <p:nvPr/>
        </p:nvSpPr>
        <p:spPr>
          <a:xfrm>
            <a:off x="4430960" y="5966168"/>
            <a:ext cx="4595446" cy="553998"/>
          </a:xfrm>
          <a:prstGeom prst="rect">
            <a:avLst/>
          </a:prstGeom>
          <a:noFill/>
        </p:spPr>
        <p:txBody>
          <a:bodyPr wrap="square">
            <a:spAutoFit/>
          </a:bodyPr>
          <a:lstStyle/>
          <a:p>
            <a:pPr algn="ctr">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a:t>
            </a:r>
            <a:r>
              <a:rPr lang="sr-Latn-RS" sz="1500" b="0" dirty="0">
                <a:solidFill>
                  <a:srgbClr val="00B0F0"/>
                </a:solidFill>
                <a:effectLst/>
                <a:ea typeface="Times New Roman" panose="02020603050405020304" pitchFamily="18" charset="0"/>
                <a:cs typeface="Arial" panose="020B0604020202020204" pitchFamily="34" charset="0"/>
              </a:rPr>
              <a:t>11</a:t>
            </a:r>
            <a:r>
              <a:rPr lang="pl-PL" sz="1500" b="0" dirty="0">
                <a:solidFill>
                  <a:srgbClr val="00B0F0"/>
                </a:solidFill>
                <a:effectLst/>
                <a:ea typeface="Times New Roman" panose="02020603050405020304" pitchFamily="18" charset="0"/>
                <a:cs typeface="Arial" panose="020B0604020202020204" pitchFamily="34" charset="0"/>
              </a:rPr>
              <a:t>. Elastic deformation of composite spring p, Example III.</a:t>
            </a:r>
            <a:endParaRPr lang="en-US" sz="1500" b="0" dirty="0">
              <a:solidFill>
                <a:srgbClr val="00B0F0"/>
              </a:solidFill>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78889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AEADA5-6239-40D4-A48C-5DD4AF049A61}"/>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5" name="Rectangle 25">
            <a:extLst>
              <a:ext uri="{FF2B5EF4-FFF2-40B4-BE49-F238E27FC236}">
                <a16:creationId xmlns:a16="http://schemas.microsoft.com/office/drawing/2014/main" id="{C1DCCB5A-38E5-4229-ADF6-E4B81D3D1BD9}"/>
              </a:ext>
            </a:extLst>
          </p:cNvPr>
          <p:cNvSpPr>
            <a:spLocks noChangeArrowheads="1"/>
          </p:cNvSpPr>
          <p:nvPr/>
        </p:nvSpPr>
        <p:spPr bwMode="auto">
          <a:xfrm>
            <a:off x="0" y="2087400"/>
            <a:ext cx="8964613" cy="368776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66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pPr marL="0" marR="0" algn="ctr">
              <a:spcBef>
                <a:spcPts val="0"/>
              </a:spcBef>
              <a:spcAft>
                <a:spcPts val="0"/>
              </a:spcAft>
            </a:pPr>
            <a:r>
              <a:rPr lang="en-US" sz="4400" b="1" dirty="0">
                <a:solidFill>
                  <a:schemeClr val="accent5">
                    <a:lumMod val="75000"/>
                  </a:schemeClr>
                </a:solidFill>
                <a:effectLst/>
                <a:ea typeface="Times New Roman" panose="02020603050405020304" pitchFamily="18" charset="0"/>
                <a:cs typeface="Arial" panose="020B0604020202020204" pitchFamily="34" charset="0"/>
              </a:rPr>
              <a:t>The aim of this research </a:t>
            </a:r>
          </a:p>
          <a:p>
            <a:pPr marL="0" marR="0" algn="ctr">
              <a:spcBef>
                <a:spcPts val="0"/>
              </a:spcBef>
              <a:spcAft>
                <a:spcPts val="0"/>
              </a:spcAft>
            </a:pPr>
            <a:endParaRPr lang="en-US" sz="2800" dirty="0">
              <a:solidFill>
                <a:schemeClr val="accent5">
                  <a:lumMod val="75000"/>
                </a:schemeClr>
              </a:solidFill>
              <a:ea typeface="Times New Roman" panose="02020603050405020304" pitchFamily="18" charset="0"/>
              <a:cs typeface="Arial" panose="020B0604020202020204" pitchFamily="34" charset="0"/>
            </a:endParaRPr>
          </a:p>
          <a:p>
            <a:pPr marL="457200" indent="-457200" algn="just">
              <a:spcBef>
                <a:spcPts val="0"/>
              </a:spcBef>
              <a:spcAft>
                <a:spcPts val="0"/>
              </a:spcAft>
              <a:buFont typeface="Wingdings" panose="05000000000000000000" pitchFamily="2" charset="2"/>
              <a:buChar char="ü"/>
            </a:pPr>
            <a:r>
              <a:rPr lang="en-US" sz="2800" dirty="0">
                <a:solidFill>
                  <a:schemeClr val="accent1"/>
                </a:solidFill>
                <a:ea typeface="Times New Roman" panose="02020603050405020304" pitchFamily="18" charset="0"/>
                <a:cs typeface="Arial" panose="020B0604020202020204" pitchFamily="34" charset="0"/>
              </a:rPr>
              <a:t>i</a:t>
            </a:r>
            <a:r>
              <a:rPr lang="en-US" sz="2800" b="1" dirty="0">
                <a:solidFill>
                  <a:schemeClr val="accent1"/>
                </a:solidFill>
                <a:effectLst/>
                <a:ea typeface="Times New Roman" panose="02020603050405020304" pitchFamily="18" charset="0"/>
                <a:cs typeface="Arial" panose="020B0604020202020204" pitchFamily="34" charset="0"/>
              </a:rPr>
              <a:t>s the analysis and synthesis of the motion of the transport system, </a:t>
            </a:r>
            <a:endParaRPr lang="sr-Latn-RS" sz="2800" b="1" dirty="0">
              <a:solidFill>
                <a:schemeClr val="accent1"/>
              </a:solidFill>
              <a:effectLst/>
              <a:ea typeface="Times New Roman" panose="02020603050405020304" pitchFamily="18" charset="0"/>
              <a:cs typeface="Arial" panose="020B0604020202020204" pitchFamily="34" charset="0"/>
            </a:endParaRPr>
          </a:p>
          <a:p>
            <a:pPr algn="just">
              <a:spcBef>
                <a:spcPts val="0"/>
              </a:spcBef>
              <a:spcAft>
                <a:spcPts val="0"/>
              </a:spcAft>
            </a:pPr>
            <a:endParaRPr lang="sr-Latn-RS" sz="2800" b="1" dirty="0">
              <a:solidFill>
                <a:schemeClr val="accent1"/>
              </a:solidFill>
              <a:effectLst/>
              <a:ea typeface="Times New Roman" panose="02020603050405020304" pitchFamily="18" charset="0"/>
              <a:cs typeface="Arial" panose="020B0604020202020204" pitchFamily="34" charset="0"/>
            </a:endParaRPr>
          </a:p>
          <a:p>
            <a:pPr marL="457200" indent="-457200" algn="just">
              <a:spcBef>
                <a:spcPts val="0"/>
              </a:spcBef>
              <a:spcAft>
                <a:spcPts val="0"/>
              </a:spcAft>
              <a:buFont typeface="Wingdings" panose="05000000000000000000" pitchFamily="2" charset="2"/>
              <a:buChar char="ü"/>
            </a:pPr>
            <a:r>
              <a:rPr lang="en-US" sz="2800" b="1" dirty="0">
                <a:solidFill>
                  <a:schemeClr val="accent1"/>
                </a:solidFill>
                <a:effectLst/>
                <a:ea typeface="Times New Roman" panose="02020603050405020304" pitchFamily="18" charset="0"/>
                <a:cs typeface="Arial" panose="020B0604020202020204" pitchFamily="34" charset="0"/>
              </a:rPr>
              <a:t>procedure for generating dynamic and kinematic model of the transport system, </a:t>
            </a:r>
            <a:endParaRPr lang="sr-Latn-RS" sz="2800" b="1" dirty="0">
              <a:solidFill>
                <a:schemeClr val="accent1"/>
              </a:solidFill>
              <a:effectLst/>
              <a:ea typeface="Times New Roman" panose="02020603050405020304" pitchFamily="18" charset="0"/>
              <a:cs typeface="Arial" panose="020B0604020202020204" pitchFamily="34" charset="0"/>
            </a:endParaRPr>
          </a:p>
          <a:p>
            <a:pPr algn="just">
              <a:spcBef>
                <a:spcPts val="0"/>
              </a:spcBef>
              <a:spcAft>
                <a:spcPts val="0"/>
              </a:spcAft>
            </a:pPr>
            <a:endParaRPr lang="sr-Latn-RS" sz="2800" b="1" dirty="0">
              <a:solidFill>
                <a:schemeClr val="accent1"/>
              </a:solidFill>
              <a:effectLst/>
              <a:ea typeface="Times New Roman" panose="02020603050405020304" pitchFamily="18" charset="0"/>
              <a:cs typeface="Arial" panose="020B0604020202020204" pitchFamily="34" charset="0"/>
            </a:endParaRPr>
          </a:p>
          <a:p>
            <a:pPr marL="457200" indent="-457200" algn="just">
              <a:spcBef>
                <a:spcPts val="0"/>
              </a:spcBef>
              <a:spcAft>
                <a:spcPts val="0"/>
              </a:spcAft>
              <a:buFont typeface="Wingdings" panose="05000000000000000000" pitchFamily="2" charset="2"/>
              <a:buChar char="ü"/>
            </a:pPr>
            <a:r>
              <a:rPr lang="sr-Latn-RS" sz="2800" dirty="0">
                <a:solidFill>
                  <a:schemeClr val="accent1"/>
                </a:solidFill>
                <a:cs typeface="Arial" panose="020B0604020202020204" pitchFamily="34" charset="0"/>
              </a:rPr>
              <a:t>h</a:t>
            </a:r>
            <a:r>
              <a:rPr lang="en-US" sz="2800" dirty="0">
                <a:solidFill>
                  <a:schemeClr val="accent1"/>
                </a:solidFill>
              </a:rPr>
              <a:t>ow the choice of system parameters affects the mot</a:t>
            </a:r>
            <a:r>
              <a:rPr lang="sr-Latn-RS" sz="2800" dirty="0">
                <a:solidFill>
                  <a:schemeClr val="accent1"/>
                </a:solidFill>
              </a:rPr>
              <a:t>ion</a:t>
            </a:r>
            <a:r>
              <a:rPr lang="en-US" sz="2800" dirty="0">
                <a:solidFill>
                  <a:schemeClr val="accent1"/>
                </a:solidFill>
              </a:rPr>
              <a:t> of the </a:t>
            </a:r>
            <a:r>
              <a:rPr lang="en-US" sz="2800" dirty="0">
                <a:solidFill>
                  <a:schemeClr val="accent1"/>
                </a:solidFill>
                <a:effectLst/>
                <a:ea typeface="Times New Roman" panose="02020603050405020304" pitchFamily="18" charset="0"/>
                <a:cs typeface="Arial" panose="020B0604020202020204" pitchFamily="34" charset="0"/>
              </a:rPr>
              <a:t>vibratory trough</a:t>
            </a:r>
            <a:endParaRPr lang="en-US" sz="2800" dirty="0">
              <a:solidFill>
                <a:schemeClr val="accent1"/>
              </a:solidFill>
            </a:endParaRPr>
          </a:p>
        </p:txBody>
      </p:sp>
      <p:sp>
        <p:nvSpPr>
          <p:cNvPr id="7" name="Segnaposto numero diapositiva 4">
            <a:extLst>
              <a:ext uri="{FF2B5EF4-FFF2-40B4-BE49-F238E27FC236}">
                <a16:creationId xmlns:a16="http://schemas.microsoft.com/office/drawing/2014/main" id="{45D9E94A-9A39-42C2-B4BD-CED9C0F64BC9}"/>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2</a:t>
            </a:fld>
            <a:endParaRPr lang="en-US" altLang="en-US" sz="1200">
              <a:solidFill>
                <a:srgbClr val="898989"/>
              </a:solidFill>
            </a:endParaRPr>
          </a:p>
        </p:txBody>
      </p:sp>
      <p:sp>
        <p:nvSpPr>
          <p:cNvPr id="6" name="Segnaposto data 2">
            <a:extLst>
              <a:ext uri="{FF2B5EF4-FFF2-40B4-BE49-F238E27FC236}">
                <a16:creationId xmlns:a16="http://schemas.microsoft.com/office/drawing/2014/main" id="{E85EC0D0-7F8E-43B1-AB7D-E2A9976FAFC5}"/>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Tree>
    <p:extLst>
      <p:ext uri="{BB962C8B-B14F-4D97-AF65-F5344CB8AC3E}">
        <p14:creationId xmlns:p14="http://schemas.microsoft.com/office/powerpoint/2010/main" val="1844580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BFB7477A-5FBC-4840-9157-CBA416CCF48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5" name="Segnaposto numero diapositiva 4">
            <a:extLst>
              <a:ext uri="{FF2B5EF4-FFF2-40B4-BE49-F238E27FC236}">
                <a16:creationId xmlns:a16="http://schemas.microsoft.com/office/drawing/2014/main" id="{C78B0CD3-CFFE-4B42-B302-529662834A9E}"/>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20</a:t>
            </a:fld>
            <a:endParaRPr lang="en-US" altLang="en-US" sz="1200">
              <a:solidFill>
                <a:srgbClr val="898989"/>
              </a:solidFill>
            </a:endParaRPr>
          </a:p>
        </p:txBody>
      </p:sp>
      <p:sp>
        <p:nvSpPr>
          <p:cNvPr id="6" name="Segnaposto data 2">
            <a:extLst>
              <a:ext uri="{FF2B5EF4-FFF2-40B4-BE49-F238E27FC236}">
                <a16:creationId xmlns:a16="http://schemas.microsoft.com/office/drawing/2014/main" id="{D0E8B4B7-193B-467A-8AD1-4D7FA89E3AA6}"/>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
        <p:nvSpPr>
          <p:cNvPr id="7" name="Rectangle 6">
            <a:extLst>
              <a:ext uri="{FF2B5EF4-FFF2-40B4-BE49-F238E27FC236}">
                <a16:creationId xmlns:a16="http://schemas.microsoft.com/office/drawing/2014/main" id="{B138988A-819C-449A-A735-D6F6BF225122}"/>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21" name="TextBox 20">
            <a:extLst>
              <a:ext uri="{FF2B5EF4-FFF2-40B4-BE49-F238E27FC236}">
                <a16:creationId xmlns:a16="http://schemas.microsoft.com/office/drawing/2014/main" id="{F14B5281-E15C-453F-AB2F-B124ABA590D6}"/>
              </a:ext>
            </a:extLst>
          </p:cNvPr>
          <p:cNvSpPr txBox="1"/>
          <p:nvPr/>
        </p:nvSpPr>
        <p:spPr>
          <a:xfrm>
            <a:off x="-108520" y="2617040"/>
            <a:ext cx="4595446" cy="553998"/>
          </a:xfrm>
          <a:prstGeom prst="rect">
            <a:avLst/>
          </a:prstGeom>
          <a:noFill/>
        </p:spPr>
        <p:txBody>
          <a:bodyPr wrap="square">
            <a:spAutoFit/>
          </a:bodyPr>
          <a:lstStyle/>
          <a:p>
            <a:pPr marL="0" marR="0" algn="ctr">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12. Elastic deformation of composite spring p,  for </a:t>
            </a:r>
            <a:r>
              <a:rPr lang="en-US" sz="1500" b="0" dirty="0">
                <a:solidFill>
                  <a:srgbClr val="00B0F0"/>
                </a:solidFill>
                <a:effectLst/>
                <a:ea typeface="Times New Roman" panose="02020603050405020304" pitchFamily="18" charset="0"/>
                <a:cs typeface="Arial" panose="020B0604020202020204" pitchFamily="34" charset="0"/>
              </a:rPr>
              <a:t>short time interval t = 4.7-5 [s]</a:t>
            </a:r>
            <a:r>
              <a:rPr lang="pl-PL" sz="1500" b="0" dirty="0">
                <a:solidFill>
                  <a:srgbClr val="00B0F0"/>
                </a:solidFill>
                <a:effectLst/>
                <a:ea typeface="Times New Roman" panose="02020603050405020304" pitchFamily="18" charset="0"/>
                <a:cs typeface="Arial" panose="020B0604020202020204" pitchFamily="34" charset="0"/>
              </a:rPr>
              <a:t>, Example II.</a:t>
            </a:r>
            <a:endParaRPr lang="en-US" sz="1500" b="0" dirty="0">
              <a:solidFill>
                <a:srgbClr val="00B0F0"/>
              </a:solidFill>
              <a:effectLst/>
              <a:ea typeface="Times New Roman" panose="02020603050405020304" pitchFamily="18" charset="0"/>
              <a:cs typeface="Arial" panose="020B0604020202020204" pitchFamily="34" charset="0"/>
            </a:endParaRPr>
          </a:p>
        </p:txBody>
      </p:sp>
      <p:sp>
        <p:nvSpPr>
          <p:cNvPr id="23" name="TextBox 22">
            <a:extLst>
              <a:ext uri="{FF2B5EF4-FFF2-40B4-BE49-F238E27FC236}">
                <a16:creationId xmlns:a16="http://schemas.microsoft.com/office/drawing/2014/main" id="{99DDCA4C-C99A-4FBB-BBD9-CA2CD323173C}"/>
              </a:ext>
            </a:extLst>
          </p:cNvPr>
          <p:cNvSpPr txBox="1"/>
          <p:nvPr/>
        </p:nvSpPr>
        <p:spPr>
          <a:xfrm>
            <a:off x="4345886" y="2643359"/>
            <a:ext cx="4595446" cy="553998"/>
          </a:xfrm>
          <a:prstGeom prst="rect">
            <a:avLst/>
          </a:prstGeom>
          <a:noFill/>
        </p:spPr>
        <p:txBody>
          <a:bodyPr wrap="square">
            <a:spAutoFit/>
          </a:bodyPr>
          <a:lstStyle/>
          <a:p>
            <a:pPr algn="ctr">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a:t>
            </a:r>
            <a:r>
              <a:rPr lang="sr-Latn-RS" sz="1500" b="0" dirty="0">
                <a:solidFill>
                  <a:srgbClr val="00B0F0"/>
                </a:solidFill>
                <a:effectLst/>
                <a:ea typeface="Times New Roman" panose="02020603050405020304" pitchFamily="18" charset="0"/>
                <a:cs typeface="Arial" panose="020B0604020202020204" pitchFamily="34" charset="0"/>
              </a:rPr>
              <a:t>13</a:t>
            </a:r>
            <a:r>
              <a:rPr lang="pl-PL" sz="1500" b="0" dirty="0">
                <a:solidFill>
                  <a:srgbClr val="00B0F0"/>
                </a:solidFill>
                <a:effectLst/>
                <a:ea typeface="Times New Roman" panose="02020603050405020304" pitchFamily="18" charset="0"/>
                <a:cs typeface="Arial" panose="020B0604020202020204" pitchFamily="34" charset="0"/>
              </a:rPr>
              <a:t>. Elastic deformation of composite spring p,  for </a:t>
            </a:r>
            <a:r>
              <a:rPr lang="en-US" sz="1500" b="0" dirty="0">
                <a:solidFill>
                  <a:srgbClr val="00B0F0"/>
                </a:solidFill>
                <a:effectLst/>
                <a:ea typeface="Times New Roman" panose="02020603050405020304" pitchFamily="18" charset="0"/>
                <a:cs typeface="Arial" panose="020B0604020202020204" pitchFamily="34" charset="0"/>
              </a:rPr>
              <a:t>short time interval t = 4.7-5 [s]</a:t>
            </a:r>
            <a:r>
              <a:rPr lang="pl-PL" sz="1500" b="0" dirty="0">
                <a:solidFill>
                  <a:srgbClr val="00B0F0"/>
                </a:solidFill>
                <a:effectLst/>
                <a:ea typeface="Times New Roman" panose="02020603050405020304" pitchFamily="18" charset="0"/>
                <a:cs typeface="Arial" panose="020B0604020202020204" pitchFamily="34" charset="0"/>
              </a:rPr>
              <a:t>, Example  III.</a:t>
            </a:r>
            <a:endParaRPr lang="en-US" sz="1500" b="0" dirty="0">
              <a:solidFill>
                <a:srgbClr val="00B0F0"/>
              </a:solidFill>
              <a:effectLst/>
              <a:ea typeface="Times New Roman" panose="02020603050405020304" pitchFamily="18" charset="0"/>
              <a:cs typeface="Arial" panose="020B0604020202020204" pitchFamily="34" charset="0"/>
            </a:endParaRPr>
          </a:p>
        </p:txBody>
      </p:sp>
      <p:sp>
        <p:nvSpPr>
          <p:cNvPr id="30" name="TextBox 29">
            <a:extLst>
              <a:ext uri="{FF2B5EF4-FFF2-40B4-BE49-F238E27FC236}">
                <a16:creationId xmlns:a16="http://schemas.microsoft.com/office/drawing/2014/main" id="{6E235C4A-9EE2-4C44-B0F8-509393294363}"/>
              </a:ext>
            </a:extLst>
          </p:cNvPr>
          <p:cNvSpPr txBox="1"/>
          <p:nvPr/>
        </p:nvSpPr>
        <p:spPr>
          <a:xfrm>
            <a:off x="32520" y="5630434"/>
            <a:ext cx="4209742" cy="784830"/>
          </a:xfrm>
          <a:prstGeom prst="rect">
            <a:avLst/>
          </a:prstGeom>
          <a:noFill/>
        </p:spPr>
        <p:txBody>
          <a:bodyPr wrap="square">
            <a:spAutoFit/>
          </a:bodyPr>
          <a:lstStyle/>
          <a:p>
            <a:pPr marL="0" marR="0" algn="just">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14. </a:t>
            </a:r>
            <a:r>
              <a:rPr lang="en-US" sz="1500" b="0" dirty="0">
                <a:solidFill>
                  <a:srgbClr val="00B0F0"/>
                </a:solidFill>
                <a:effectLst/>
                <a:ea typeface="Times New Roman" panose="02020603050405020304" pitchFamily="18" charset="0"/>
                <a:cs typeface="Arial" panose="020B0604020202020204" pitchFamily="34" charset="0"/>
              </a:rPr>
              <a:t>Velocity of the change of </a:t>
            </a:r>
            <a:r>
              <a:rPr lang="pl-PL" sz="1500" b="0" dirty="0">
                <a:solidFill>
                  <a:srgbClr val="00B0F0"/>
                </a:solidFill>
                <a:effectLst/>
                <a:ea typeface="Times New Roman" panose="02020603050405020304" pitchFamily="18" charset="0"/>
                <a:cs typeface="Arial" panose="020B0604020202020204" pitchFamily="34" charset="0"/>
              </a:rPr>
              <a:t>elastic deformation of composite spring p,  for </a:t>
            </a:r>
            <a:r>
              <a:rPr lang="en-US" sz="1500" b="0" dirty="0">
                <a:solidFill>
                  <a:srgbClr val="00B0F0"/>
                </a:solidFill>
                <a:effectLst/>
                <a:ea typeface="Times New Roman" panose="02020603050405020304" pitchFamily="18" charset="0"/>
                <a:cs typeface="Arial" panose="020B0604020202020204" pitchFamily="34" charset="0"/>
              </a:rPr>
              <a:t>short time interval t = 4.7-5 [s]</a:t>
            </a:r>
            <a:r>
              <a:rPr lang="pl-PL" sz="1500" b="0" dirty="0">
                <a:solidFill>
                  <a:srgbClr val="00B0F0"/>
                </a:solidFill>
                <a:effectLst/>
                <a:ea typeface="Times New Roman" panose="02020603050405020304" pitchFamily="18" charset="0"/>
                <a:cs typeface="Arial" panose="020B0604020202020204" pitchFamily="34" charset="0"/>
              </a:rPr>
              <a:t>, Example II.</a:t>
            </a:r>
            <a:endParaRPr lang="en-US" sz="1500" b="0" dirty="0">
              <a:solidFill>
                <a:srgbClr val="00B0F0"/>
              </a:solidFill>
              <a:effectLst/>
              <a:ea typeface="Times New Roman" panose="02020603050405020304" pitchFamily="18" charset="0"/>
              <a:cs typeface="Arial" panose="020B0604020202020204" pitchFamily="34" charset="0"/>
            </a:endParaRPr>
          </a:p>
        </p:txBody>
      </p:sp>
      <p:sp>
        <p:nvSpPr>
          <p:cNvPr id="31" name="TextBox 30">
            <a:extLst>
              <a:ext uri="{FF2B5EF4-FFF2-40B4-BE49-F238E27FC236}">
                <a16:creationId xmlns:a16="http://schemas.microsoft.com/office/drawing/2014/main" id="{D6AF6725-ABEE-4A22-9D83-AAACA4B65468}"/>
              </a:ext>
            </a:extLst>
          </p:cNvPr>
          <p:cNvSpPr txBox="1"/>
          <p:nvPr/>
        </p:nvSpPr>
        <p:spPr>
          <a:xfrm>
            <a:off x="4308185" y="5596034"/>
            <a:ext cx="4317504" cy="784830"/>
          </a:xfrm>
          <a:prstGeom prst="rect">
            <a:avLst/>
          </a:prstGeom>
          <a:noFill/>
        </p:spPr>
        <p:txBody>
          <a:bodyPr wrap="square">
            <a:spAutoFit/>
          </a:bodyPr>
          <a:lstStyle/>
          <a:p>
            <a:pPr algn="just">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a:t>
            </a:r>
            <a:r>
              <a:rPr lang="sr-Latn-RS" sz="1500" b="0" dirty="0">
                <a:solidFill>
                  <a:srgbClr val="00B0F0"/>
                </a:solidFill>
                <a:effectLst/>
                <a:ea typeface="Times New Roman" panose="02020603050405020304" pitchFamily="18" charset="0"/>
                <a:cs typeface="Arial" panose="020B0604020202020204" pitchFamily="34" charset="0"/>
              </a:rPr>
              <a:t>15</a:t>
            </a:r>
            <a:r>
              <a:rPr lang="pl-PL" sz="1500" b="0" dirty="0">
                <a:solidFill>
                  <a:srgbClr val="00B0F0"/>
                </a:solidFill>
                <a:effectLst/>
                <a:ea typeface="Times New Roman" panose="02020603050405020304" pitchFamily="18" charset="0"/>
                <a:cs typeface="Arial" panose="020B0604020202020204" pitchFamily="34" charset="0"/>
              </a:rPr>
              <a:t>. </a:t>
            </a:r>
            <a:r>
              <a:rPr lang="en-US" sz="1500" b="0" dirty="0">
                <a:solidFill>
                  <a:srgbClr val="00B0F0"/>
                </a:solidFill>
                <a:effectLst/>
                <a:ea typeface="Times New Roman" panose="02020603050405020304" pitchFamily="18" charset="0"/>
                <a:cs typeface="Arial" panose="020B0604020202020204" pitchFamily="34" charset="0"/>
              </a:rPr>
              <a:t>Velocity of the change of </a:t>
            </a:r>
            <a:r>
              <a:rPr lang="pl-PL" sz="1500" b="0" dirty="0">
                <a:solidFill>
                  <a:srgbClr val="00B0F0"/>
                </a:solidFill>
                <a:effectLst/>
                <a:ea typeface="Times New Roman" panose="02020603050405020304" pitchFamily="18" charset="0"/>
                <a:cs typeface="Arial" panose="020B0604020202020204" pitchFamily="34" charset="0"/>
              </a:rPr>
              <a:t>elastic deformation of composite spring p,  for </a:t>
            </a:r>
            <a:r>
              <a:rPr lang="en-US" sz="1500" b="0" dirty="0">
                <a:solidFill>
                  <a:srgbClr val="00B0F0"/>
                </a:solidFill>
                <a:effectLst/>
                <a:ea typeface="Times New Roman" panose="02020603050405020304" pitchFamily="18" charset="0"/>
                <a:cs typeface="Arial" panose="020B0604020202020204" pitchFamily="34" charset="0"/>
              </a:rPr>
              <a:t>short time interval t = 4.7-5 [s]</a:t>
            </a:r>
            <a:r>
              <a:rPr lang="pl-PL" sz="1500" b="0" dirty="0">
                <a:solidFill>
                  <a:srgbClr val="00B0F0"/>
                </a:solidFill>
                <a:effectLst/>
                <a:ea typeface="Times New Roman" panose="02020603050405020304" pitchFamily="18" charset="0"/>
                <a:cs typeface="Arial" panose="020B0604020202020204" pitchFamily="34" charset="0"/>
              </a:rPr>
              <a:t>, Example III.</a:t>
            </a:r>
            <a:endParaRPr lang="en-US" sz="1500" b="0" dirty="0">
              <a:solidFill>
                <a:srgbClr val="00B0F0"/>
              </a:solidFill>
              <a:effectLst/>
              <a:ea typeface="Times New Roman" panose="020206030504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id="{33C41B8F-D66F-459B-86CB-7B1A64B3202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898" y="382236"/>
            <a:ext cx="3465964" cy="2279937"/>
          </a:xfrm>
          <a:prstGeom prst="rect">
            <a:avLst/>
          </a:prstGeom>
          <a:noFill/>
          <a:ln>
            <a:noFill/>
          </a:ln>
        </p:spPr>
      </p:pic>
      <p:pic>
        <p:nvPicPr>
          <p:cNvPr id="3" name="Picture 2">
            <a:extLst>
              <a:ext uri="{FF2B5EF4-FFF2-40B4-BE49-F238E27FC236}">
                <a16:creationId xmlns:a16="http://schemas.microsoft.com/office/drawing/2014/main" id="{22C1813C-7AB7-4B17-AEA2-CFB3960DDD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882" y="374277"/>
            <a:ext cx="3465963" cy="2279936"/>
          </a:xfrm>
          <a:prstGeom prst="rect">
            <a:avLst/>
          </a:prstGeom>
          <a:noFill/>
          <a:ln>
            <a:noFill/>
          </a:ln>
        </p:spPr>
      </p:pic>
      <p:pic>
        <p:nvPicPr>
          <p:cNvPr id="8" name="Picture 7">
            <a:extLst>
              <a:ext uri="{FF2B5EF4-FFF2-40B4-BE49-F238E27FC236}">
                <a16:creationId xmlns:a16="http://schemas.microsoft.com/office/drawing/2014/main" id="{74CFAC6D-A864-4F62-B0BD-C6A567A3BC9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163" y="3285368"/>
            <a:ext cx="3573531" cy="2350695"/>
          </a:xfrm>
          <a:prstGeom prst="rect">
            <a:avLst/>
          </a:prstGeom>
          <a:noFill/>
          <a:ln>
            <a:noFill/>
          </a:ln>
        </p:spPr>
      </p:pic>
      <p:pic>
        <p:nvPicPr>
          <p:cNvPr id="9" name="Picture 8">
            <a:extLst>
              <a:ext uri="{FF2B5EF4-FFF2-40B4-BE49-F238E27FC236}">
                <a16:creationId xmlns:a16="http://schemas.microsoft.com/office/drawing/2014/main" id="{65117D3D-1331-4762-8AFD-50D6CBB65C1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6803" y="3283562"/>
            <a:ext cx="3384375" cy="2226267"/>
          </a:xfrm>
          <a:prstGeom prst="rect">
            <a:avLst/>
          </a:prstGeom>
          <a:noFill/>
          <a:ln>
            <a:noFill/>
          </a:ln>
        </p:spPr>
      </p:pic>
    </p:spTree>
    <p:extLst>
      <p:ext uri="{BB962C8B-B14F-4D97-AF65-F5344CB8AC3E}">
        <p14:creationId xmlns:p14="http://schemas.microsoft.com/office/powerpoint/2010/main" val="1273086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BFB7477A-5FBC-4840-9157-CBA416CCF48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5" name="Segnaposto numero diapositiva 4">
            <a:extLst>
              <a:ext uri="{FF2B5EF4-FFF2-40B4-BE49-F238E27FC236}">
                <a16:creationId xmlns:a16="http://schemas.microsoft.com/office/drawing/2014/main" id="{C78B0CD3-CFFE-4B42-B302-529662834A9E}"/>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21</a:t>
            </a:fld>
            <a:endParaRPr lang="en-US" altLang="en-US" sz="1200">
              <a:solidFill>
                <a:srgbClr val="898989"/>
              </a:solidFill>
            </a:endParaRPr>
          </a:p>
        </p:txBody>
      </p:sp>
      <p:sp>
        <p:nvSpPr>
          <p:cNvPr id="6" name="Segnaposto data 2">
            <a:extLst>
              <a:ext uri="{FF2B5EF4-FFF2-40B4-BE49-F238E27FC236}">
                <a16:creationId xmlns:a16="http://schemas.microsoft.com/office/drawing/2014/main" id="{D0E8B4B7-193B-467A-8AD1-4D7FA89E3AA6}"/>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
        <p:nvSpPr>
          <p:cNvPr id="7" name="Rectangle 6">
            <a:extLst>
              <a:ext uri="{FF2B5EF4-FFF2-40B4-BE49-F238E27FC236}">
                <a16:creationId xmlns:a16="http://schemas.microsoft.com/office/drawing/2014/main" id="{B138988A-819C-449A-A735-D6F6BF225122}"/>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21" name="TextBox 20">
            <a:extLst>
              <a:ext uri="{FF2B5EF4-FFF2-40B4-BE49-F238E27FC236}">
                <a16:creationId xmlns:a16="http://schemas.microsoft.com/office/drawing/2014/main" id="{F14B5281-E15C-453F-AB2F-B124ABA590D6}"/>
              </a:ext>
            </a:extLst>
          </p:cNvPr>
          <p:cNvSpPr txBox="1"/>
          <p:nvPr/>
        </p:nvSpPr>
        <p:spPr>
          <a:xfrm>
            <a:off x="-108520" y="2617040"/>
            <a:ext cx="4595446" cy="553998"/>
          </a:xfrm>
          <a:prstGeom prst="rect">
            <a:avLst/>
          </a:prstGeom>
          <a:noFill/>
        </p:spPr>
        <p:txBody>
          <a:bodyPr wrap="square">
            <a:spAutoFit/>
          </a:bodyPr>
          <a:lstStyle/>
          <a:p>
            <a:pPr marL="0" marR="0" algn="ctr">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16. Elastic deformation of </a:t>
            </a:r>
            <a:r>
              <a:rPr lang="en-US" sz="1500" b="0" dirty="0">
                <a:solidFill>
                  <a:srgbClr val="00B0F0"/>
                </a:solidFill>
                <a:effectLst/>
                <a:ea typeface="Times New Roman" panose="02020603050405020304" pitchFamily="18" charset="0"/>
                <a:cs typeface="Arial" panose="020B0604020202020204" pitchFamily="34" charset="0"/>
              </a:rPr>
              <a:t>horizontal spring</a:t>
            </a:r>
            <a:r>
              <a:rPr lang="en-US" sz="1500" b="0" i="1" dirty="0">
                <a:solidFill>
                  <a:srgbClr val="00B0F0"/>
                </a:solidFill>
                <a:effectLst/>
                <a:ea typeface="Times New Roman" panose="02020603050405020304" pitchFamily="18" charset="0"/>
                <a:cs typeface="Arial" panose="020B0604020202020204" pitchFamily="34" charset="0"/>
              </a:rPr>
              <a:t> </a:t>
            </a:r>
            <a:r>
              <a:rPr lang="pl-PL" sz="1500" b="0" dirty="0">
                <a:solidFill>
                  <a:srgbClr val="00B0F0"/>
                </a:solidFill>
                <a:effectLst/>
                <a:ea typeface="Times New Roman" panose="02020603050405020304" pitchFamily="18" charset="0"/>
                <a:cs typeface="Arial" panose="020B0604020202020204" pitchFamily="34" charset="0"/>
              </a:rPr>
              <a:t>u, Example II.</a:t>
            </a:r>
            <a:endParaRPr lang="en-US" sz="1500" b="0" dirty="0">
              <a:solidFill>
                <a:srgbClr val="00B0F0"/>
              </a:solidFill>
              <a:effectLst/>
              <a:ea typeface="Times New Roman" panose="02020603050405020304" pitchFamily="18" charset="0"/>
              <a:cs typeface="Arial" panose="020B0604020202020204" pitchFamily="34" charset="0"/>
            </a:endParaRPr>
          </a:p>
        </p:txBody>
      </p:sp>
      <p:sp>
        <p:nvSpPr>
          <p:cNvPr id="23" name="TextBox 22">
            <a:extLst>
              <a:ext uri="{FF2B5EF4-FFF2-40B4-BE49-F238E27FC236}">
                <a16:creationId xmlns:a16="http://schemas.microsoft.com/office/drawing/2014/main" id="{99DDCA4C-C99A-4FBB-BBD9-CA2CD323173C}"/>
              </a:ext>
            </a:extLst>
          </p:cNvPr>
          <p:cNvSpPr txBox="1"/>
          <p:nvPr/>
        </p:nvSpPr>
        <p:spPr>
          <a:xfrm>
            <a:off x="4345886" y="2643359"/>
            <a:ext cx="4595446" cy="553998"/>
          </a:xfrm>
          <a:prstGeom prst="rect">
            <a:avLst/>
          </a:prstGeom>
          <a:noFill/>
        </p:spPr>
        <p:txBody>
          <a:bodyPr wrap="square">
            <a:spAutoFit/>
          </a:bodyPr>
          <a:lstStyle/>
          <a:p>
            <a:pPr algn="ctr">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a:t>
            </a:r>
            <a:r>
              <a:rPr lang="sr-Latn-RS" sz="1500" b="0" dirty="0">
                <a:solidFill>
                  <a:srgbClr val="00B0F0"/>
                </a:solidFill>
                <a:effectLst/>
                <a:ea typeface="Times New Roman" panose="02020603050405020304" pitchFamily="18" charset="0"/>
                <a:cs typeface="Arial" panose="020B0604020202020204" pitchFamily="34" charset="0"/>
              </a:rPr>
              <a:t>17</a:t>
            </a:r>
            <a:r>
              <a:rPr lang="pl-PL" sz="1500" b="0" dirty="0">
                <a:solidFill>
                  <a:srgbClr val="00B0F0"/>
                </a:solidFill>
                <a:effectLst/>
                <a:ea typeface="Times New Roman" panose="02020603050405020304" pitchFamily="18" charset="0"/>
                <a:cs typeface="Arial" panose="020B0604020202020204" pitchFamily="34" charset="0"/>
              </a:rPr>
              <a:t>. Elastic deformation of </a:t>
            </a:r>
            <a:r>
              <a:rPr lang="en-US" sz="1500" b="0" dirty="0">
                <a:solidFill>
                  <a:srgbClr val="00B0F0"/>
                </a:solidFill>
                <a:effectLst/>
                <a:ea typeface="Times New Roman" panose="02020603050405020304" pitchFamily="18" charset="0"/>
                <a:cs typeface="Arial" panose="020B0604020202020204" pitchFamily="34" charset="0"/>
              </a:rPr>
              <a:t>horizontal spring</a:t>
            </a:r>
            <a:r>
              <a:rPr lang="en-US" sz="1500" b="0" i="1" dirty="0">
                <a:solidFill>
                  <a:srgbClr val="00B0F0"/>
                </a:solidFill>
                <a:effectLst/>
                <a:ea typeface="Times New Roman" panose="02020603050405020304" pitchFamily="18" charset="0"/>
                <a:cs typeface="Arial" panose="020B0604020202020204" pitchFamily="34" charset="0"/>
              </a:rPr>
              <a:t> </a:t>
            </a:r>
            <a:r>
              <a:rPr lang="pl-PL" sz="1500" b="0" dirty="0">
                <a:solidFill>
                  <a:srgbClr val="00B0F0"/>
                </a:solidFill>
                <a:effectLst/>
                <a:ea typeface="Times New Roman" panose="02020603050405020304" pitchFamily="18" charset="0"/>
                <a:cs typeface="Arial" panose="020B0604020202020204" pitchFamily="34" charset="0"/>
              </a:rPr>
              <a:t>u, Example III.</a:t>
            </a:r>
            <a:endParaRPr lang="en-US" sz="1500" b="0" dirty="0">
              <a:solidFill>
                <a:srgbClr val="00B0F0"/>
              </a:solidFill>
              <a:effectLst/>
              <a:ea typeface="Times New Roman" panose="02020603050405020304" pitchFamily="18" charset="0"/>
              <a:cs typeface="Arial" panose="020B0604020202020204" pitchFamily="34" charset="0"/>
            </a:endParaRPr>
          </a:p>
        </p:txBody>
      </p:sp>
      <p:sp>
        <p:nvSpPr>
          <p:cNvPr id="30" name="TextBox 29">
            <a:extLst>
              <a:ext uri="{FF2B5EF4-FFF2-40B4-BE49-F238E27FC236}">
                <a16:creationId xmlns:a16="http://schemas.microsoft.com/office/drawing/2014/main" id="{6E235C4A-9EE2-4C44-B0F8-509393294363}"/>
              </a:ext>
            </a:extLst>
          </p:cNvPr>
          <p:cNvSpPr txBox="1"/>
          <p:nvPr/>
        </p:nvSpPr>
        <p:spPr>
          <a:xfrm>
            <a:off x="32520" y="5630434"/>
            <a:ext cx="4209742" cy="784830"/>
          </a:xfrm>
          <a:prstGeom prst="rect">
            <a:avLst/>
          </a:prstGeom>
          <a:noFill/>
        </p:spPr>
        <p:txBody>
          <a:bodyPr wrap="square">
            <a:spAutoFit/>
          </a:bodyPr>
          <a:lstStyle/>
          <a:p>
            <a:pPr marL="0" marR="0" algn="just">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18. Elastic deformation of </a:t>
            </a:r>
            <a:r>
              <a:rPr lang="en-US" sz="1500" b="0" dirty="0">
                <a:solidFill>
                  <a:srgbClr val="00B0F0"/>
                </a:solidFill>
                <a:effectLst/>
                <a:ea typeface="Times New Roman" panose="02020603050405020304" pitchFamily="18" charset="0"/>
                <a:cs typeface="Arial" panose="020B0604020202020204" pitchFamily="34" charset="0"/>
              </a:rPr>
              <a:t>horizontal spring</a:t>
            </a:r>
            <a:r>
              <a:rPr lang="en-US" sz="1500" b="0" i="1" dirty="0">
                <a:solidFill>
                  <a:srgbClr val="00B0F0"/>
                </a:solidFill>
                <a:effectLst/>
                <a:ea typeface="Times New Roman" panose="02020603050405020304" pitchFamily="18" charset="0"/>
                <a:cs typeface="Arial" panose="020B0604020202020204" pitchFamily="34" charset="0"/>
              </a:rPr>
              <a:t> </a:t>
            </a:r>
            <a:r>
              <a:rPr lang="pl-PL" sz="1500" b="0" dirty="0">
                <a:solidFill>
                  <a:srgbClr val="00B0F0"/>
                </a:solidFill>
                <a:effectLst/>
                <a:ea typeface="Times New Roman" panose="02020603050405020304" pitchFamily="18" charset="0"/>
                <a:cs typeface="Arial" panose="020B0604020202020204" pitchFamily="34" charset="0"/>
              </a:rPr>
              <a:t>u,  for </a:t>
            </a:r>
            <a:r>
              <a:rPr lang="en-US" sz="1500" b="0" dirty="0">
                <a:solidFill>
                  <a:srgbClr val="00B0F0"/>
                </a:solidFill>
                <a:effectLst/>
                <a:ea typeface="Times New Roman" panose="02020603050405020304" pitchFamily="18" charset="0"/>
                <a:cs typeface="Arial" panose="020B0604020202020204" pitchFamily="34" charset="0"/>
              </a:rPr>
              <a:t>short time interval t = 4.7-5 [s]</a:t>
            </a:r>
            <a:r>
              <a:rPr lang="pl-PL" sz="1500" b="0" dirty="0">
                <a:solidFill>
                  <a:srgbClr val="00B0F0"/>
                </a:solidFill>
                <a:effectLst/>
                <a:ea typeface="Times New Roman" panose="02020603050405020304" pitchFamily="18" charset="0"/>
                <a:cs typeface="Arial" panose="020B0604020202020204" pitchFamily="34" charset="0"/>
              </a:rPr>
              <a:t>,  Example II.</a:t>
            </a:r>
            <a:endParaRPr lang="en-US" sz="1500" b="0" dirty="0">
              <a:solidFill>
                <a:srgbClr val="00B0F0"/>
              </a:solidFill>
              <a:effectLst/>
              <a:ea typeface="Times New Roman" panose="02020603050405020304" pitchFamily="18" charset="0"/>
              <a:cs typeface="Arial" panose="020B0604020202020204" pitchFamily="34" charset="0"/>
            </a:endParaRPr>
          </a:p>
        </p:txBody>
      </p:sp>
      <p:sp>
        <p:nvSpPr>
          <p:cNvPr id="31" name="TextBox 30">
            <a:extLst>
              <a:ext uri="{FF2B5EF4-FFF2-40B4-BE49-F238E27FC236}">
                <a16:creationId xmlns:a16="http://schemas.microsoft.com/office/drawing/2014/main" id="{D6AF6725-ABEE-4A22-9D83-AAACA4B65468}"/>
              </a:ext>
            </a:extLst>
          </p:cNvPr>
          <p:cNvSpPr txBox="1"/>
          <p:nvPr/>
        </p:nvSpPr>
        <p:spPr>
          <a:xfrm>
            <a:off x="4308185" y="5596034"/>
            <a:ext cx="4317504" cy="784830"/>
          </a:xfrm>
          <a:prstGeom prst="rect">
            <a:avLst/>
          </a:prstGeom>
          <a:noFill/>
        </p:spPr>
        <p:txBody>
          <a:bodyPr wrap="square">
            <a:spAutoFit/>
          </a:bodyPr>
          <a:lstStyle/>
          <a:p>
            <a:pPr marL="0" marR="0" algn="just">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19. Elastic deformation of </a:t>
            </a:r>
            <a:r>
              <a:rPr lang="en-US" sz="1500" b="0" dirty="0">
                <a:solidFill>
                  <a:srgbClr val="00B0F0"/>
                </a:solidFill>
                <a:effectLst/>
                <a:ea typeface="Times New Roman" panose="02020603050405020304" pitchFamily="18" charset="0"/>
                <a:cs typeface="Arial" panose="020B0604020202020204" pitchFamily="34" charset="0"/>
              </a:rPr>
              <a:t>horizontal spring</a:t>
            </a:r>
            <a:r>
              <a:rPr lang="en-US" sz="1500" b="0" i="1" dirty="0">
                <a:solidFill>
                  <a:srgbClr val="00B0F0"/>
                </a:solidFill>
                <a:effectLst/>
                <a:ea typeface="Times New Roman" panose="02020603050405020304" pitchFamily="18" charset="0"/>
                <a:cs typeface="Arial" panose="020B0604020202020204" pitchFamily="34" charset="0"/>
              </a:rPr>
              <a:t> </a:t>
            </a:r>
            <a:r>
              <a:rPr lang="pl-PL" sz="1500" b="0" dirty="0">
                <a:solidFill>
                  <a:srgbClr val="00B0F0"/>
                </a:solidFill>
                <a:effectLst/>
                <a:ea typeface="Times New Roman" panose="02020603050405020304" pitchFamily="18" charset="0"/>
                <a:cs typeface="Arial" panose="020B0604020202020204" pitchFamily="34" charset="0"/>
              </a:rPr>
              <a:t>u,  for </a:t>
            </a:r>
            <a:r>
              <a:rPr lang="en-US" sz="1500" b="0" dirty="0">
                <a:solidFill>
                  <a:srgbClr val="00B0F0"/>
                </a:solidFill>
                <a:effectLst/>
                <a:ea typeface="Times New Roman" panose="02020603050405020304" pitchFamily="18" charset="0"/>
                <a:cs typeface="Arial" panose="020B0604020202020204" pitchFamily="34" charset="0"/>
              </a:rPr>
              <a:t>short time interval t = 4.7-5 [s]</a:t>
            </a:r>
            <a:r>
              <a:rPr lang="pl-PL" sz="1500" b="0" dirty="0">
                <a:solidFill>
                  <a:srgbClr val="00B0F0"/>
                </a:solidFill>
                <a:effectLst/>
                <a:ea typeface="Times New Roman" panose="02020603050405020304" pitchFamily="18" charset="0"/>
                <a:cs typeface="Arial" panose="020B0604020202020204" pitchFamily="34" charset="0"/>
              </a:rPr>
              <a:t>,  Example III.</a:t>
            </a:r>
            <a:endParaRPr lang="en-US" sz="1500" b="0" dirty="0">
              <a:solidFill>
                <a:srgbClr val="00B0F0"/>
              </a:solidFill>
              <a:effectLst/>
              <a:ea typeface="Times New Roman" panose="02020603050405020304" pitchFamily="18" charset="0"/>
              <a:cs typeface="Arial" panose="020B0604020202020204" pitchFamily="34" charset="0"/>
            </a:endParaRPr>
          </a:p>
        </p:txBody>
      </p:sp>
      <p:pic>
        <p:nvPicPr>
          <p:cNvPr id="10" name="Picture 9">
            <a:extLst>
              <a:ext uri="{FF2B5EF4-FFF2-40B4-BE49-F238E27FC236}">
                <a16:creationId xmlns:a16="http://schemas.microsoft.com/office/drawing/2014/main" id="{036865A0-E79C-4E67-AF4E-8F58A5F2909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59" y="311852"/>
            <a:ext cx="3293695" cy="2265099"/>
          </a:xfrm>
          <a:prstGeom prst="rect">
            <a:avLst/>
          </a:prstGeom>
          <a:noFill/>
          <a:ln>
            <a:noFill/>
          </a:ln>
        </p:spPr>
      </p:pic>
      <p:pic>
        <p:nvPicPr>
          <p:cNvPr id="11" name="Picture 10">
            <a:extLst>
              <a:ext uri="{FF2B5EF4-FFF2-40B4-BE49-F238E27FC236}">
                <a16:creationId xmlns:a16="http://schemas.microsoft.com/office/drawing/2014/main" id="{A458E1B2-AE5E-4CB7-A7A6-2EB118ABDB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0553" y="378307"/>
            <a:ext cx="3284245" cy="2269512"/>
          </a:xfrm>
          <a:prstGeom prst="rect">
            <a:avLst/>
          </a:prstGeom>
          <a:noFill/>
          <a:ln>
            <a:noFill/>
          </a:ln>
        </p:spPr>
      </p:pic>
      <p:pic>
        <p:nvPicPr>
          <p:cNvPr id="12" name="Picture 11">
            <a:extLst>
              <a:ext uri="{FF2B5EF4-FFF2-40B4-BE49-F238E27FC236}">
                <a16:creationId xmlns:a16="http://schemas.microsoft.com/office/drawing/2014/main" id="{F58182B4-0015-44A7-844D-2F9E3AB8DE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33" y="3109936"/>
            <a:ext cx="3516621" cy="2418407"/>
          </a:xfrm>
          <a:prstGeom prst="rect">
            <a:avLst/>
          </a:prstGeom>
          <a:noFill/>
          <a:ln>
            <a:noFill/>
          </a:ln>
        </p:spPr>
      </p:pic>
      <p:pic>
        <p:nvPicPr>
          <p:cNvPr id="13" name="Picture 12">
            <a:extLst>
              <a:ext uri="{FF2B5EF4-FFF2-40B4-BE49-F238E27FC236}">
                <a16:creationId xmlns:a16="http://schemas.microsoft.com/office/drawing/2014/main" id="{8016D212-4479-42AE-B871-EB4DDD49366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564" y="3135368"/>
            <a:ext cx="3441570" cy="2366794"/>
          </a:xfrm>
          <a:prstGeom prst="rect">
            <a:avLst/>
          </a:prstGeom>
          <a:noFill/>
          <a:ln>
            <a:noFill/>
          </a:ln>
        </p:spPr>
      </p:pic>
    </p:spTree>
    <p:extLst>
      <p:ext uri="{BB962C8B-B14F-4D97-AF65-F5344CB8AC3E}">
        <p14:creationId xmlns:p14="http://schemas.microsoft.com/office/powerpoint/2010/main" val="2027754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BFB7477A-5FBC-4840-9157-CBA416CCF48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5" name="Segnaposto numero diapositiva 4">
            <a:extLst>
              <a:ext uri="{FF2B5EF4-FFF2-40B4-BE49-F238E27FC236}">
                <a16:creationId xmlns:a16="http://schemas.microsoft.com/office/drawing/2014/main" id="{C78B0CD3-CFFE-4B42-B302-529662834A9E}"/>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22</a:t>
            </a:fld>
            <a:endParaRPr lang="en-US" altLang="en-US" sz="1200">
              <a:solidFill>
                <a:srgbClr val="898989"/>
              </a:solidFill>
            </a:endParaRPr>
          </a:p>
        </p:txBody>
      </p:sp>
      <p:sp>
        <p:nvSpPr>
          <p:cNvPr id="6" name="Segnaposto data 2">
            <a:extLst>
              <a:ext uri="{FF2B5EF4-FFF2-40B4-BE49-F238E27FC236}">
                <a16:creationId xmlns:a16="http://schemas.microsoft.com/office/drawing/2014/main" id="{D0E8B4B7-193B-467A-8AD1-4D7FA89E3AA6}"/>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
        <p:nvSpPr>
          <p:cNvPr id="7" name="Rectangle 6">
            <a:extLst>
              <a:ext uri="{FF2B5EF4-FFF2-40B4-BE49-F238E27FC236}">
                <a16:creationId xmlns:a16="http://schemas.microsoft.com/office/drawing/2014/main" id="{B138988A-819C-449A-A735-D6F6BF225122}"/>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21" name="TextBox 20">
            <a:extLst>
              <a:ext uri="{FF2B5EF4-FFF2-40B4-BE49-F238E27FC236}">
                <a16:creationId xmlns:a16="http://schemas.microsoft.com/office/drawing/2014/main" id="{F14B5281-E15C-453F-AB2F-B124ABA590D6}"/>
              </a:ext>
            </a:extLst>
          </p:cNvPr>
          <p:cNvSpPr txBox="1"/>
          <p:nvPr/>
        </p:nvSpPr>
        <p:spPr>
          <a:xfrm>
            <a:off x="-108520" y="2617040"/>
            <a:ext cx="4595446" cy="784830"/>
          </a:xfrm>
          <a:prstGeom prst="rect">
            <a:avLst/>
          </a:prstGeom>
          <a:noFill/>
        </p:spPr>
        <p:txBody>
          <a:bodyPr wrap="square">
            <a:spAutoFit/>
          </a:bodyPr>
          <a:lstStyle/>
          <a:p>
            <a:pPr marL="0" marR="0" algn="ctr">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20. </a:t>
            </a:r>
            <a:r>
              <a:rPr lang="en-US" sz="1500" b="0" dirty="0">
                <a:solidFill>
                  <a:srgbClr val="00B0F0"/>
                </a:solidFill>
                <a:effectLst/>
                <a:ea typeface="Times New Roman" panose="02020603050405020304" pitchFamily="18" charset="0"/>
                <a:cs typeface="Arial" panose="020B0604020202020204" pitchFamily="34" charset="0"/>
              </a:rPr>
              <a:t>Velocity of the change of e</a:t>
            </a:r>
            <a:r>
              <a:rPr lang="pl-PL" sz="1500" b="0" dirty="0">
                <a:solidFill>
                  <a:srgbClr val="00B0F0"/>
                </a:solidFill>
                <a:effectLst/>
                <a:ea typeface="Times New Roman" panose="02020603050405020304" pitchFamily="18" charset="0"/>
                <a:cs typeface="Arial" panose="020B0604020202020204" pitchFamily="34" charset="0"/>
              </a:rPr>
              <a:t>lastic deformation of </a:t>
            </a:r>
            <a:r>
              <a:rPr lang="en-US" sz="1500" b="0" dirty="0">
                <a:solidFill>
                  <a:srgbClr val="00B0F0"/>
                </a:solidFill>
                <a:effectLst/>
                <a:ea typeface="Times New Roman" panose="02020603050405020304" pitchFamily="18" charset="0"/>
                <a:cs typeface="Arial" panose="020B0604020202020204" pitchFamily="34" charset="0"/>
              </a:rPr>
              <a:t>horizontal spring</a:t>
            </a:r>
            <a:r>
              <a:rPr lang="en-US" sz="1500" b="0" i="1" dirty="0">
                <a:solidFill>
                  <a:srgbClr val="00B0F0"/>
                </a:solidFill>
                <a:effectLst/>
                <a:ea typeface="Times New Roman" panose="02020603050405020304" pitchFamily="18" charset="0"/>
                <a:cs typeface="Arial" panose="020B0604020202020204" pitchFamily="34" charset="0"/>
              </a:rPr>
              <a:t> </a:t>
            </a:r>
            <a:r>
              <a:rPr lang="pl-PL" sz="1500" b="0" dirty="0">
                <a:solidFill>
                  <a:srgbClr val="00B0F0"/>
                </a:solidFill>
                <a:effectLst/>
                <a:ea typeface="Times New Roman" panose="02020603050405020304" pitchFamily="18" charset="0"/>
                <a:cs typeface="Arial" panose="020B0604020202020204" pitchFamily="34" charset="0"/>
              </a:rPr>
              <a:t>u, for </a:t>
            </a:r>
            <a:r>
              <a:rPr lang="en-US" sz="1500" b="0" dirty="0">
                <a:solidFill>
                  <a:srgbClr val="00B0F0"/>
                </a:solidFill>
                <a:effectLst/>
                <a:ea typeface="Times New Roman" panose="02020603050405020304" pitchFamily="18" charset="0"/>
                <a:cs typeface="Arial" panose="020B0604020202020204" pitchFamily="34" charset="0"/>
              </a:rPr>
              <a:t>short time interval t = 4.7-5 [s]</a:t>
            </a:r>
            <a:r>
              <a:rPr lang="pl-PL" sz="1500" b="0" dirty="0">
                <a:solidFill>
                  <a:srgbClr val="00B0F0"/>
                </a:solidFill>
                <a:effectLst/>
                <a:ea typeface="Times New Roman" panose="02020603050405020304" pitchFamily="18" charset="0"/>
                <a:cs typeface="Arial" panose="020B0604020202020204" pitchFamily="34" charset="0"/>
              </a:rPr>
              <a:t>, Example II.</a:t>
            </a:r>
            <a:endParaRPr lang="en-US" sz="1500" b="0" dirty="0">
              <a:solidFill>
                <a:srgbClr val="00B0F0"/>
              </a:solidFill>
              <a:effectLst/>
              <a:ea typeface="Times New Roman" panose="02020603050405020304" pitchFamily="18" charset="0"/>
              <a:cs typeface="Arial" panose="020B0604020202020204" pitchFamily="34" charset="0"/>
            </a:endParaRPr>
          </a:p>
        </p:txBody>
      </p:sp>
      <p:sp>
        <p:nvSpPr>
          <p:cNvPr id="23" name="TextBox 22">
            <a:extLst>
              <a:ext uri="{FF2B5EF4-FFF2-40B4-BE49-F238E27FC236}">
                <a16:creationId xmlns:a16="http://schemas.microsoft.com/office/drawing/2014/main" id="{99DDCA4C-C99A-4FBB-BBD9-CA2CD323173C}"/>
              </a:ext>
            </a:extLst>
          </p:cNvPr>
          <p:cNvSpPr txBox="1"/>
          <p:nvPr/>
        </p:nvSpPr>
        <p:spPr>
          <a:xfrm>
            <a:off x="4345886" y="2643359"/>
            <a:ext cx="4595446" cy="784830"/>
          </a:xfrm>
          <a:prstGeom prst="rect">
            <a:avLst/>
          </a:prstGeom>
          <a:noFill/>
        </p:spPr>
        <p:txBody>
          <a:bodyPr wrap="square">
            <a:spAutoFit/>
          </a:bodyPr>
          <a:lstStyle/>
          <a:p>
            <a:pPr algn="ctr">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a:t>
            </a:r>
            <a:r>
              <a:rPr lang="sr-Latn-RS" sz="1500" b="0" dirty="0">
                <a:solidFill>
                  <a:srgbClr val="00B0F0"/>
                </a:solidFill>
                <a:effectLst/>
                <a:ea typeface="Times New Roman" panose="02020603050405020304" pitchFamily="18" charset="0"/>
                <a:cs typeface="Arial" panose="020B0604020202020204" pitchFamily="34" charset="0"/>
              </a:rPr>
              <a:t>21</a:t>
            </a:r>
            <a:r>
              <a:rPr lang="pl-PL" sz="1500" b="0" dirty="0">
                <a:solidFill>
                  <a:srgbClr val="00B0F0"/>
                </a:solidFill>
                <a:effectLst/>
                <a:ea typeface="Times New Roman" panose="02020603050405020304" pitchFamily="18" charset="0"/>
                <a:cs typeface="Arial" panose="020B0604020202020204" pitchFamily="34" charset="0"/>
              </a:rPr>
              <a:t>. </a:t>
            </a:r>
            <a:r>
              <a:rPr lang="en-US" sz="1500" b="0" dirty="0">
                <a:solidFill>
                  <a:srgbClr val="00B0F0"/>
                </a:solidFill>
                <a:effectLst/>
                <a:ea typeface="Times New Roman" panose="02020603050405020304" pitchFamily="18" charset="0"/>
                <a:cs typeface="Arial" panose="020B0604020202020204" pitchFamily="34" charset="0"/>
              </a:rPr>
              <a:t>Velocity of the change of e</a:t>
            </a:r>
            <a:r>
              <a:rPr lang="pl-PL" sz="1500" b="0" dirty="0">
                <a:solidFill>
                  <a:srgbClr val="00B0F0"/>
                </a:solidFill>
                <a:effectLst/>
                <a:ea typeface="Times New Roman" panose="02020603050405020304" pitchFamily="18" charset="0"/>
                <a:cs typeface="Arial" panose="020B0604020202020204" pitchFamily="34" charset="0"/>
              </a:rPr>
              <a:t>lastic deformation of </a:t>
            </a:r>
            <a:r>
              <a:rPr lang="en-US" sz="1500" b="0" dirty="0">
                <a:solidFill>
                  <a:srgbClr val="00B0F0"/>
                </a:solidFill>
                <a:effectLst/>
                <a:ea typeface="Times New Roman" panose="02020603050405020304" pitchFamily="18" charset="0"/>
                <a:cs typeface="Arial" panose="020B0604020202020204" pitchFamily="34" charset="0"/>
              </a:rPr>
              <a:t>horizontal spring</a:t>
            </a:r>
            <a:r>
              <a:rPr lang="en-US" sz="1500" b="0" i="1" dirty="0">
                <a:solidFill>
                  <a:srgbClr val="00B0F0"/>
                </a:solidFill>
                <a:effectLst/>
                <a:ea typeface="Times New Roman" panose="02020603050405020304" pitchFamily="18" charset="0"/>
                <a:cs typeface="Arial" panose="020B0604020202020204" pitchFamily="34" charset="0"/>
              </a:rPr>
              <a:t> </a:t>
            </a:r>
            <a:r>
              <a:rPr lang="pl-PL" sz="1500" b="0" dirty="0">
                <a:solidFill>
                  <a:srgbClr val="00B0F0"/>
                </a:solidFill>
                <a:effectLst/>
                <a:ea typeface="Times New Roman" panose="02020603050405020304" pitchFamily="18" charset="0"/>
                <a:cs typeface="Arial" panose="020B0604020202020204" pitchFamily="34" charset="0"/>
              </a:rPr>
              <a:t>u, for </a:t>
            </a:r>
            <a:r>
              <a:rPr lang="en-US" sz="1500" b="0" dirty="0">
                <a:solidFill>
                  <a:srgbClr val="00B0F0"/>
                </a:solidFill>
                <a:effectLst/>
                <a:ea typeface="Times New Roman" panose="02020603050405020304" pitchFamily="18" charset="0"/>
                <a:cs typeface="Arial" panose="020B0604020202020204" pitchFamily="34" charset="0"/>
              </a:rPr>
              <a:t>short time interval t = 4.7-5 [s]</a:t>
            </a:r>
            <a:r>
              <a:rPr lang="pl-PL" sz="1500" b="0" dirty="0">
                <a:solidFill>
                  <a:srgbClr val="00B0F0"/>
                </a:solidFill>
                <a:effectLst/>
                <a:ea typeface="Times New Roman" panose="02020603050405020304" pitchFamily="18" charset="0"/>
                <a:cs typeface="Arial" panose="020B0604020202020204" pitchFamily="34" charset="0"/>
              </a:rPr>
              <a:t>, Example III.</a:t>
            </a:r>
            <a:endParaRPr lang="en-US" sz="1500" b="0" dirty="0">
              <a:solidFill>
                <a:srgbClr val="00B0F0"/>
              </a:solidFill>
              <a:effectLst/>
              <a:ea typeface="Times New Roman" panose="02020603050405020304" pitchFamily="18" charset="0"/>
              <a:cs typeface="Arial" panose="020B0604020202020204" pitchFamily="34" charset="0"/>
            </a:endParaRPr>
          </a:p>
        </p:txBody>
      </p:sp>
      <p:sp>
        <p:nvSpPr>
          <p:cNvPr id="30" name="TextBox 29">
            <a:extLst>
              <a:ext uri="{FF2B5EF4-FFF2-40B4-BE49-F238E27FC236}">
                <a16:creationId xmlns:a16="http://schemas.microsoft.com/office/drawing/2014/main" id="{6E235C4A-9EE2-4C44-B0F8-509393294363}"/>
              </a:ext>
            </a:extLst>
          </p:cNvPr>
          <p:cNvSpPr txBox="1"/>
          <p:nvPr/>
        </p:nvSpPr>
        <p:spPr>
          <a:xfrm>
            <a:off x="296335" y="5935753"/>
            <a:ext cx="4209742" cy="553998"/>
          </a:xfrm>
          <a:prstGeom prst="rect">
            <a:avLst/>
          </a:prstGeom>
          <a:noFill/>
        </p:spPr>
        <p:txBody>
          <a:bodyPr wrap="square">
            <a:spAutoFit/>
          </a:bodyPr>
          <a:lstStyle/>
          <a:p>
            <a:pPr algn="just">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22. Elastic deformation of </a:t>
            </a:r>
            <a:r>
              <a:rPr lang="en-US" sz="1500" b="0" dirty="0">
                <a:solidFill>
                  <a:srgbClr val="00B0F0"/>
                </a:solidFill>
                <a:effectLst/>
                <a:ea typeface="Times New Roman" panose="02020603050405020304" pitchFamily="18" charset="0"/>
                <a:cs typeface="Arial" panose="020B0604020202020204" pitchFamily="34" charset="0"/>
              </a:rPr>
              <a:t>left vertical spring </a:t>
            </a:r>
            <a:r>
              <a:rPr lang="pl-PL" sz="1500" b="0" dirty="0">
                <a:solidFill>
                  <a:srgbClr val="00B0F0"/>
                </a:solidFill>
                <a:effectLst/>
                <a:ea typeface="Times New Roman" panose="02020603050405020304" pitchFamily="18" charset="0"/>
                <a:cs typeface="Arial" panose="020B0604020202020204" pitchFamily="34" charset="0"/>
              </a:rPr>
              <a:t>w, Example II.</a:t>
            </a:r>
            <a:endParaRPr lang="en-US" sz="1500" b="0" dirty="0">
              <a:solidFill>
                <a:srgbClr val="00B0F0"/>
              </a:solidFill>
              <a:effectLst/>
              <a:ea typeface="Times New Roman" panose="02020603050405020304" pitchFamily="18" charset="0"/>
              <a:cs typeface="Arial" panose="020B0604020202020204" pitchFamily="34" charset="0"/>
            </a:endParaRPr>
          </a:p>
        </p:txBody>
      </p:sp>
      <p:sp>
        <p:nvSpPr>
          <p:cNvPr id="31" name="TextBox 30">
            <a:extLst>
              <a:ext uri="{FF2B5EF4-FFF2-40B4-BE49-F238E27FC236}">
                <a16:creationId xmlns:a16="http://schemas.microsoft.com/office/drawing/2014/main" id="{D6AF6725-ABEE-4A22-9D83-AAACA4B65468}"/>
              </a:ext>
            </a:extLst>
          </p:cNvPr>
          <p:cNvSpPr txBox="1"/>
          <p:nvPr/>
        </p:nvSpPr>
        <p:spPr>
          <a:xfrm>
            <a:off x="4572000" y="5901353"/>
            <a:ext cx="4317504" cy="553998"/>
          </a:xfrm>
          <a:prstGeom prst="rect">
            <a:avLst/>
          </a:prstGeom>
          <a:noFill/>
        </p:spPr>
        <p:txBody>
          <a:bodyPr wrap="square">
            <a:spAutoFit/>
          </a:bodyPr>
          <a:lstStyle/>
          <a:p>
            <a:pPr marL="0" marR="0" algn="just">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23. . Elastic deformation of </a:t>
            </a:r>
            <a:r>
              <a:rPr lang="en-US" sz="1500" b="0" dirty="0">
                <a:solidFill>
                  <a:srgbClr val="00B0F0"/>
                </a:solidFill>
                <a:effectLst/>
                <a:ea typeface="Times New Roman" panose="02020603050405020304" pitchFamily="18" charset="0"/>
                <a:cs typeface="Arial" panose="020B0604020202020204" pitchFamily="34" charset="0"/>
              </a:rPr>
              <a:t>left vertical spring </a:t>
            </a:r>
            <a:r>
              <a:rPr lang="pl-PL" sz="1500" b="0" dirty="0">
                <a:solidFill>
                  <a:srgbClr val="00B0F0"/>
                </a:solidFill>
                <a:effectLst/>
                <a:ea typeface="Times New Roman" panose="02020603050405020304" pitchFamily="18" charset="0"/>
                <a:cs typeface="Arial" panose="020B0604020202020204" pitchFamily="34" charset="0"/>
              </a:rPr>
              <a:t>w, Example III.</a:t>
            </a:r>
            <a:endParaRPr lang="en-US" sz="1500" b="0" dirty="0">
              <a:solidFill>
                <a:srgbClr val="00B0F0"/>
              </a:solidFill>
              <a:effectLst/>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05C59F8E-44E0-43DC-AE56-59948FBEF77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33377"/>
            <a:ext cx="3293694" cy="2228733"/>
          </a:xfrm>
          <a:prstGeom prst="rect">
            <a:avLst/>
          </a:prstGeom>
          <a:noFill/>
          <a:ln>
            <a:noFill/>
          </a:ln>
        </p:spPr>
      </p:pic>
      <p:pic>
        <p:nvPicPr>
          <p:cNvPr id="8" name="Picture 7">
            <a:extLst>
              <a:ext uri="{FF2B5EF4-FFF2-40B4-BE49-F238E27FC236}">
                <a16:creationId xmlns:a16="http://schemas.microsoft.com/office/drawing/2014/main" id="{D0F8306B-B15B-40FD-8E9C-9AF268134C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1462" y="391725"/>
            <a:ext cx="3269708" cy="2248603"/>
          </a:xfrm>
          <a:prstGeom prst="rect">
            <a:avLst/>
          </a:prstGeom>
          <a:noFill/>
          <a:ln>
            <a:noFill/>
          </a:ln>
        </p:spPr>
      </p:pic>
      <p:pic>
        <p:nvPicPr>
          <p:cNvPr id="9" name="Picture 8">
            <a:extLst>
              <a:ext uri="{FF2B5EF4-FFF2-40B4-BE49-F238E27FC236}">
                <a16:creationId xmlns:a16="http://schemas.microsoft.com/office/drawing/2014/main" id="{294C96A1-792F-4CE6-BFC8-C1567A676CA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009" y="3428188"/>
            <a:ext cx="3596245" cy="2473165"/>
          </a:xfrm>
          <a:prstGeom prst="rect">
            <a:avLst/>
          </a:prstGeom>
          <a:noFill/>
          <a:ln>
            <a:noFill/>
          </a:ln>
        </p:spPr>
      </p:pic>
      <p:pic>
        <p:nvPicPr>
          <p:cNvPr id="14" name="Picture 13">
            <a:extLst>
              <a:ext uri="{FF2B5EF4-FFF2-40B4-BE49-F238E27FC236}">
                <a16:creationId xmlns:a16="http://schemas.microsoft.com/office/drawing/2014/main" id="{68185F71-93B6-4F58-98DB-39B13F9E2F7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3658" y="3428188"/>
            <a:ext cx="3646266" cy="2507565"/>
          </a:xfrm>
          <a:prstGeom prst="rect">
            <a:avLst/>
          </a:prstGeom>
          <a:noFill/>
          <a:ln>
            <a:noFill/>
          </a:ln>
        </p:spPr>
      </p:pic>
    </p:spTree>
    <p:extLst>
      <p:ext uri="{BB962C8B-B14F-4D97-AF65-F5344CB8AC3E}">
        <p14:creationId xmlns:p14="http://schemas.microsoft.com/office/powerpoint/2010/main" val="1640615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BFB7477A-5FBC-4840-9157-CBA416CCF48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5" name="Segnaposto numero diapositiva 4">
            <a:extLst>
              <a:ext uri="{FF2B5EF4-FFF2-40B4-BE49-F238E27FC236}">
                <a16:creationId xmlns:a16="http://schemas.microsoft.com/office/drawing/2014/main" id="{C78B0CD3-CFFE-4B42-B302-529662834A9E}"/>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23</a:t>
            </a:fld>
            <a:endParaRPr lang="en-US" altLang="en-US" sz="1200">
              <a:solidFill>
                <a:srgbClr val="898989"/>
              </a:solidFill>
            </a:endParaRPr>
          </a:p>
        </p:txBody>
      </p:sp>
      <p:sp>
        <p:nvSpPr>
          <p:cNvPr id="6" name="Segnaposto data 2">
            <a:extLst>
              <a:ext uri="{FF2B5EF4-FFF2-40B4-BE49-F238E27FC236}">
                <a16:creationId xmlns:a16="http://schemas.microsoft.com/office/drawing/2014/main" id="{D0E8B4B7-193B-467A-8AD1-4D7FA89E3AA6}"/>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
        <p:nvSpPr>
          <p:cNvPr id="7" name="Rectangle 6">
            <a:extLst>
              <a:ext uri="{FF2B5EF4-FFF2-40B4-BE49-F238E27FC236}">
                <a16:creationId xmlns:a16="http://schemas.microsoft.com/office/drawing/2014/main" id="{B138988A-819C-449A-A735-D6F6BF225122}"/>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21" name="TextBox 20">
            <a:extLst>
              <a:ext uri="{FF2B5EF4-FFF2-40B4-BE49-F238E27FC236}">
                <a16:creationId xmlns:a16="http://schemas.microsoft.com/office/drawing/2014/main" id="{F14B5281-E15C-453F-AB2F-B124ABA590D6}"/>
              </a:ext>
            </a:extLst>
          </p:cNvPr>
          <p:cNvSpPr txBox="1"/>
          <p:nvPr/>
        </p:nvSpPr>
        <p:spPr>
          <a:xfrm>
            <a:off x="-13740" y="2640328"/>
            <a:ext cx="4595446" cy="553998"/>
          </a:xfrm>
          <a:prstGeom prst="rect">
            <a:avLst/>
          </a:prstGeom>
          <a:noFill/>
        </p:spPr>
        <p:txBody>
          <a:bodyPr wrap="square">
            <a:spAutoFit/>
          </a:bodyPr>
          <a:lstStyle/>
          <a:p>
            <a:pPr marL="0" marR="0" algn="just">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24. Elastic deformation of </a:t>
            </a:r>
            <a:r>
              <a:rPr lang="en-US" sz="1500" b="0" dirty="0">
                <a:solidFill>
                  <a:srgbClr val="00B0F0"/>
                </a:solidFill>
                <a:effectLst/>
                <a:ea typeface="Times New Roman" panose="02020603050405020304" pitchFamily="18" charset="0"/>
                <a:cs typeface="Arial" panose="020B0604020202020204" pitchFamily="34" charset="0"/>
              </a:rPr>
              <a:t>left vertical spring </a:t>
            </a:r>
            <a:r>
              <a:rPr lang="pl-PL" sz="1500" b="0" dirty="0">
                <a:solidFill>
                  <a:srgbClr val="00B0F0"/>
                </a:solidFill>
                <a:effectLst/>
                <a:ea typeface="Times New Roman" panose="02020603050405020304" pitchFamily="18" charset="0"/>
                <a:cs typeface="Arial" panose="020B0604020202020204" pitchFamily="34" charset="0"/>
              </a:rPr>
              <a:t>w,  for </a:t>
            </a:r>
            <a:r>
              <a:rPr lang="en-US" sz="1500" b="0" dirty="0">
                <a:solidFill>
                  <a:srgbClr val="00B0F0"/>
                </a:solidFill>
                <a:effectLst/>
                <a:ea typeface="Times New Roman" panose="02020603050405020304" pitchFamily="18" charset="0"/>
                <a:cs typeface="Arial" panose="020B0604020202020204" pitchFamily="34" charset="0"/>
              </a:rPr>
              <a:t>short time interval t = 4.7-5 [s]</a:t>
            </a:r>
            <a:r>
              <a:rPr lang="pl-PL" sz="1500" b="0" dirty="0">
                <a:solidFill>
                  <a:srgbClr val="00B0F0"/>
                </a:solidFill>
                <a:effectLst/>
                <a:ea typeface="Times New Roman" panose="02020603050405020304" pitchFamily="18" charset="0"/>
                <a:cs typeface="Arial" panose="020B0604020202020204" pitchFamily="34" charset="0"/>
              </a:rPr>
              <a:t>,  Example II.</a:t>
            </a:r>
            <a:endParaRPr lang="en-US" sz="1500" b="0" dirty="0">
              <a:solidFill>
                <a:srgbClr val="00B0F0"/>
              </a:solidFill>
              <a:effectLst/>
              <a:ea typeface="Times New Roman" panose="02020603050405020304" pitchFamily="18" charset="0"/>
              <a:cs typeface="Arial" panose="020B0604020202020204" pitchFamily="34" charset="0"/>
            </a:endParaRPr>
          </a:p>
        </p:txBody>
      </p:sp>
      <p:sp>
        <p:nvSpPr>
          <p:cNvPr id="23" name="TextBox 22">
            <a:extLst>
              <a:ext uri="{FF2B5EF4-FFF2-40B4-BE49-F238E27FC236}">
                <a16:creationId xmlns:a16="http://schemas.microsoft.com/office/drawing/2014/main" id="{99DDCA4C-C99A-4FBB-BBD9-CA2CD323173C}"/>
              </a:ext>
            </a:extLst>
          </p:cNvPr>
          <p:cNvSpPr txBox="1"/>
          <p:nvPr/>
        </p:nvSpPr>
        <p:spPr>
          <a:xfrm>
            <a:off x="4644008" y="2697850"/>
            <a:ext cx="4595446" cy="553998"/>
          </a:xfrm>
          <a:prstGeom prst="rect">
            <a:avLst/>
          </a:prstGeom>
          <a:noFill/>
        </p:spPr>
        <p:txBody>
          <a:bodyPr wrap="square">
            <a:spAutoFit/>
          </a:bodyPr>
          <a:lstStyle/>
          <a:p>
            <a:pPr algn="ctr">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a:t>
            </a:r>
            <a:r>
              <a:rPr lang="sr-Latn-RS" sz="1500" b="0" dirty="0">
                <a:solidFill>
                  <a:srgbClr val="00B0F0"/>
                </a:solidFill>
                <a:effectLst/>
                <a:ea typeface="Times New Roman" panose="02020603050405020304" pitchFamily="18" charset="0"/>
                <a:cs typeface="Arial" panose="020B0604020202020204" pitchFamily="34" charset="0"/>
              </a:rPr>
              <a:t>25</a:t>
            </a:r>
            <a:r>
              <a:rPr lang="pl-PL" sz="1500" b="0" dirty="0">
                <a:solidFill>
                  <a:srgbClr val="00B0F0"/>
                </a:solidFill>
                <a:effectLst/>
                <a:ea typeface="Times New Roman" panose="02020603050405020304" pitchFamily="18" charset="0"/>
                <a:cs typeface="Arial" panose="020B0604020202020204" pitchFamily="34" charset="0"/>
              </a:rPr>
              <a:t>. Elastic deformation of </a:t>
            </a:r>
            <a:r>
              <a:rPr lang="en-US" sz="1500" b="0" dirty="0">
                <a:solidFill>
                  <a:srgbClr val="00B0F0"/>
                </a:solidFill>
                <a:effectLst/>
                <a:ea typeface="Times New Roman" panose="02020603050405020304" pitchFamily="18" charset="0"/>
                <a:cs typeface="Arial" panose="020B0604020202020204" pitchFamily="34" charset="0"/>
              </a:rPr>
              <a:t>left vertical spring </a:t>
            </a:r>
            <a:r>
              <a:rPr lang="pl-PL" sz="1500" b="0" dirty="0">
                <a:solidFill>
                  <a:srgbClr val="00B0F0"/>
                </a:solidFill>
                <a:effectLst/>
                <a:ea typeface="Times New Roman" panose="02020603050405020304" pitchFamily="18" charset="0"/>
                <a:cs typeface="Arial" panose="020B0604020202020204" pitchFamily="34" charset="0"/>
              </a:rPr>
              <a:t>w,  for </a:t>
            </a:r>
            <a:r>
              <a:rPr lang="en-US" sz="1500" b="0" dirty="0">
                <a:solidFill>
                  <a:srgbClr val="00B0F0"/>
                </a:solidFill>
                <a:effectLst/>
                <a:ea typeface="Times New Roman" panose="02020603050405020304" pitchFamily="18" charset="0"/>
                <a:cs typeface="Arial" panose="020B0604020202020204" pitchFamily="34" charset="0"/>
              </a:rPr>
              <a:t>short time interval t = 4.7-5 [s]</a:t>
            </a:r>
            <a:r>
              <a:rPr lang="pl-PL" sz="1500" b="0" dirty="0">
                <a:solidFill>
                  <a:srgbClr val="00B0F0"/>
                </a:solidFill>
                <a:effectLst/>
                <a:ea typeface="Times New Roman" panose="02020603050405020304" pitchFamily="18" charset="0"/>
                <a:cs typeface="Arial" panose="020B0604020202020204" pitchFamily="34" charset="0"/>
              </a:rPr>
              <a:t>,  Example III.</a:t>
            </a:r>
            <a:endParaRPr lang="en-US" sz="1500" b="0" dirty="0">
              <a:solidFill>
                <a:srgbClr val="00B0F0"/>
              </a:solidFill>
              <a:effectLst/>
              <a:ea typeface="Times New Roman" panose="02020603050405020304" pitchFamily="18" charset="0"/>
              <a:cs typeface="Arial" panose="020B0604020202020204" pitchFamily="34" charset="0"/>
            </a:endParaRPr>
          </a:p>
        </p:txBody>
      </p:sp>
      <p:sp>
        <p:nvSpPr>
          <p:cNvPr id="30" name="TextBox 29">
            <a:extLst>
              <a:ext uri="{FF2B5EF4-FFF2-40B4-BE49-F238E27FC236}">
                <a16:creationId xmlns:a16="http://schemas.microsoft.com/office/drawing/2014/main" id="{6E235C4A-9EE2-4C44-B0F8-509393294363}"/>
              </a:ext>
            </a:extLst>
          </p:cNvPr>
          <p:cNvSpPr txBox="1"/>
          <p:nvPr/>
        </p:nvSpPr>
        <p:spPr>
          <a:xfrm>
            <a:off x="188571" y="5700216"/>
            <a:ext cx="4209742" cy="784830"/>
          </a:xfrm>
          <a:prstGeom prst="rect">
            <a:avLst/>
          </a:prstGeom>
          <a:noFill/>
        </p:spPr>
        <p:txBody>
          <a:bodyPr wrap="square">
            <a:spAutoFit/>
          </a:bodyPr>
          <a:lstStyle/>
          <a:p>
            <a:pPr algn="just">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26. </a:t>
            </a:r>
            <a:r>
              <a:rPr lang="en-US" sz="1500" b="0" dirty="0">
                <a:solidFill>
                  <a:srgbClr val="00B0F0"/>
                </a:solidFill>
                <a:effectLst/>
                <a:ea typeface="Times New Roman" panose="02020603050405020304" pitchFamily="18" charset="0"/>
                <a:cs typeface="Arial" panose="020B0604020202020204" pitchFamily="34" charset="0"/>
              </a:rPr>
              <a:t>Velocity of the change of e</a:t>
            </a:r>
            <a:r>
              <a:rPr lang="pl-PL" sz="1500" b="0" dirty="0">
                <a:solidFill>
                  <a:srgbClr val="00B0F0"/>
                </a:solidFill>
                <a:effectLst/>
                <a:ea typeface="Times New Roman" panose="02020603050405020304" pitchFamily="18" charset="0"/>
                <a:cs typeface="Arial" panose="020B0604020202020204" pitchFamily="34" charset="0"/>
              </a:rPr>
              <a:t>lastic deformation of </a:t>
            </a:r>
            <a:r>
              <a:rPr lang="en-US" sz="1500" b="0" dirty="0">
                <a:solidFill>
                  <a:srgbClr val="00B0F0"/>
                </a:solidFill>
                <a:effectLst/>
                <a:ea typeface="Times New Roman" panose="02020603050405020304" pitchFamily="18" charset="0"/>
                <a:cs typeface="Arial" panose="020B0604020202020204" pitchFamily="34" charset="0"/>
              </a:rPr>
              <a:t>left vertical spring </a:t>
            </a:r>
            <a:r>
              <a:rPr lang="pl-PL" sz="1500" b="0" dirty="0">
                <a:solidFill>
                  <a:srgbClr val="00B0F0"/>
                </a:solidFill>
                <a:effectLst/>
                <a:ea typeface="Times New Roman" panose="02020603050405020304" pitchFamily="18" charset="0"/>
                <a:cs typeface="Arial" panose="020B0604020202020204" pitchFamily="34" charset="0"/>
              </a:rPr>
              <a:t>w, for </a:t>
            </a:r>
            <a:r>
              <a:rPr lang="en-US" sz="1500" b="0" dirty="0">
                <a:solidFill>
                  <a:srgbClr val="00B0F0"/>
                </a:solidFill>
                <a:effectLst/>
                <a:ea typeface="Times New Roman" panose="02020603050405020304" pitchFamily="18" charset="0"/>
                <a:cs typeface="Arial" panose="020B0604020202020204" pitchFamily="34" charset="0"/>
              </a:rPr>
              <a:t>short time interval t = 4.7-5 [s]</a:t>
            </a:r>
            <a:r>
              <a:rPr lang="pl-PL" sz="1500" b="0" dirty="0">
                <a:solidFill>
                  <a:srgbClr val="00B0F0"/>
                </a:solidFill>
                <a:effectLst/>
                <a:ea typeface="Times New Roman" panose="02020603050405020304" pitchFamily="18" charset="0"/>
                <a:cs typeface="Arial" panose="020B0604020202020204" pitchFamily="34" charset="0"/>
              </a:rPr>
              <a:t>, Example II.</a:t>
            </a:r>
            <a:endParaRPr lang="en-US" sz="1500" b="0" dirty="0">
              <a:solidFill>
                <a:srgbClr val="00B0F0"/>
              </a:solidFill>
              <a:effectLst/>
              <a:ea typeface="Times New Roman" panose="02020603050405020304" pitchFamily="18" charset="0"/>
              <a:cs typeface="Arial" panose="020B0604020202020204" pitchFamily="34" charset="0"/>
            </a:endParaRPr>
          </a:p>
        </p:txBody>
      </p:sp>
      <p:sp>
        <p:nvSpPr>
          <p:cNvPr id="31" name="TextBox 30">
            <a:extLst>
              <a:ext uri="{FF2B5EF4-FFF2-40B4-BE49-F238E27FC236}">
                <a16:creationId xmlns:a16="http://schemas.microsoft.com/office/drawing/2014/main" id="{D6AF6725-ABEE-4A22-9D83-AAACA4B65468}"/>
              </a:ext>
            </a:extLst>
          </p:cNvPr>
          <p:cNvSpPr txBox="1"/>
          <p:nvPr/>
        </p:nvSpPr>
        <p:spPr>
          <a:xfrm>
            <a:off x="4637925" y="5670521"/>
            <a:ext cx="4317504" cy="784830"/>
          </a:xfrm>
          <a:prstGeom prst="rect">
            <a:avLst/>
          </a:prstGeom>
          <a:noFill/>
        </p:spPr>
        <p:txBody>
          <a:bodyPr wrap="square">
            <a:spAutoFit/>
          </a:bodyPr>
          <a:lstStyle/>
          <a:p>
            <a:pPr marL="0" marR="0" algn="just">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27. </a:t>
            </a:r>
            <a:r>
              <a:rPr lang="en-US" sz="1500" b="0" dirty="0">
                <a:solidFill>
                  <a:srgbClr val="00B0F0"/>
                </a:solidFill>
                <a:effectLst/>
                <a:ea typeface="Times New Roman" panose="02020603050405020304" pitchFamily="18" charset="0"/>
                <a:cs typeface="Arial" panose="020B0604020202020204" pitchFamily="34" charset="0"/>
              </a:rPr>
              <a:t>Velocity of the change of e</a:t>
            </a:r>
            <a:r>
              <a:rPr lang="pl-PL" sz="1500" b="0" dirty="0">
                <a:solidFill>
                  <a:srgbClr val="00B0F0"/>
                </a:solidFill>
                <a:effectLst/>
                <a:ea typeface="Times New Roman" panose="02020603050405020304" pitchFamily="18" charset="0"/>
                <a:cs typeface="Arial" panose="020B0604020202020204" pitchFamily="34" charset="0"/>
              </a:rPr>
              <a:t>lastic deformation of </a:t>
            </a:r>
            <a:r>
              <a:rPr lang="en-US" sz="1500" b="0" dirty="0">
                <a:solidFill>
                  <a:srgbClr val="00B0F0"/>
                </a:solidFill>
                <a:effectLst/>
                <a:ea typeface="Times New Roman" panose="02020603050405020304" pitchFamily="18" charset="0"/>
                <a:cs typeface="Arial" panose="020B0604020202020204" pitchFamily="34" charset="0"/>
              </a:rPr>
              <a:t>left vertical spring </a:t>
            </a:r>
            <a:r>
              <a:rPr lang="pl-PL" sz="1500" b="0" dirty="0">
                <a:solidFill>
                  <a:srgbClr val="00B0F0"/>
                </a:solidFill>
                <a:effectLst/>
                <a:ea typeface="Times New Roman" panose="02020603050405020304" pitchFamily="18" charset="0"/>
                <a:cs typeface="Arial" panose="020B0604020202020204" pitchFamily="34" charset="0"/>
              </a:rPr>
              <a:t>w, for </a:t>
            </a:r>
            <a:r>
              <a:rPr lang="en-US" sz="1500" b="0" dirty="0">
                <a:solidFill>
                  <a:srgbClr val="00B0F0"/>
                </a:solidFill>
                <a:effectLst/>
                <a:ea typeface="Times New Roman" panose="02020603050405020304" pitchFamily="18" charset="0"/>
                <a:cs typeface="Arial" panose="020B0604020202020204" pitchFamily="34" charset="0"/>
              </a:rPr>
              <a:t>short time interval t = 4.7-5 [s]</a:t>
            </a:r>
            <a:r>
              <a:rPr lang="pl-PL" sz="1500" b="0" dirty="0">
                <a:solidFill>
                  <a:srgbClr val="00B0F0"/>
                </a:solidFill>
                <a:effectLst/>
                <a:ea typeface="Times New Roman" panose="02020603050405020304" pitchFamily="18" charset="0"/>
                <a:cs typeface="Arial" panose="020B0604020202020204" pitchFamily="34" charset="0"/>
              </a:rPr>
              <a:t>, Example III. </a:t>
            </a:r>
            <a:endParaRPr lang="en-US" sz="1500" b="0" dirty="0">
              <a:solidFill>
                <a:srgbClr val="00B0F0"/>
              </a:solidFill>
              <a:effectLst/>
              <a:ea typeface="Times New Roman" panose="020206030504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id="{DC4F7B32-8367-4F1C-AC67-9C4CDFA1DEB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59" y="372954"/>
            <a:ext cx="3396743" cy="2335966"/>
          </a:xfrm>
          <a:prstGeom prst="rect">
            <a:avLst/>
          </a:prstGeom>
          <a:noFill/>
          <a:ln>
            <a:noFill/>
          </a:ln>
        </p:spPr>
      </p:pic>
      <p:pic>
        <p:nvPicPr>
          <p:cNvPr id="10" name="Picture 9">
            <a:extLst>
              <a:ext uri="{FF2B5EF4-FFF2-40B4-BE49-F238E27FC236}">
                <a16:creationId xmlns:a16="http://schemas.microsoft.com/office/drawing/2014/main" id="{EC9D1ED2-7DA5-4A9A-9681-9E0C4CFAB7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461303"/>
            <a:ext cx="3240360" cy="2239186"/>
          </a:xfrm>
          <a:prstGeom prst="rect">
            <a:avLst/>
          </a:prstGeom>
          <a:noFill/>
          <a:ln>
            <a:noFill/>
          </a:ln>
        </p:spPr>
      </p:pic>
      <p:pic>
        <p:nvPicPr>
          <p:cNvPr id="11" name="Picture 10">
            <a:extLst>
              <a:ext uri="{FF2B5EF4-FFF2-40B4-BE49-F238E27FC236}">
                <a16:creationId xmlns:a16="http://schemas.microsoft.com/office/drawing/2014/main" id="{84A8D7ED-203D-4D80-A381-D275D2BC8AE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459" y="3428188"/>
            <a:ext cx="3379045" cy="2222760"/>
          </a:xfrm>
          <a:prstGeom prst="rect">
            <a:avLst/>
          </a:prstGeom>
          <a:noFill/>
          <a:ln>
            <a:noFill/>
          </a:ln>
        </p:spPr>
      </p:pic>
      <p:pic>
        <p:nvPicPr>
          <p:cNvPr id="12" name="Picture 11">
            <a:extLst>
              <a:ext uri="{FF2B5EF4-FFF2-40B4-BE49-F238E27FC236}">
                <a16:creationId xmlns:a16="http://schemas.microsoft.com/office/drawing/2014/main" id="{72271992-44BA-4BBD-ABC6-5110D131163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1361" y="3428276"/>
            <a:ext cx="3379045" cy="2222760"/>
          </a:xfrm>
          <a:prstGeom prst="rect">
            <a:avLst/>
          </a:prstGeom>
          <a:noFill/>
          <a:ln>
            <a:noFill/>
          </a:ln>
        </p:spPr>
      </p:pic>
    </p:spTree>
    <p:extLst>
      <p:ext uri="{BB962C8B-B14F-4D97-AF65-F5344CB8AC3E}">
        <p14:creationId xmlns:p14="http://schemas.microsoft.com/office/powerpoint/2010/main" val="313742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BFB7477A-5FBC-4840-9157-CBA416CCF48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5" name="Segnaposto numero diapositiva 4">
            <a:extLst>
              <a:ext uri="{FF2B5EF4-FFF2-40B4-BE49-F238E27FC236}">
                <a16:creationId xmlns:a16="http://schemas.microsoft.com/office/drawing/2014/main" id="{C78B0CD3-CFFE-4B42-B302-529662834A9E}"/>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24</a:t>
            </a:fld>
            <a:endParaRPr lang="en-US" altLang="en-US" sz="1200">
              <a:solidFill>
                <a:srgbClr val="898989"/>
              </a:solidFill>
            </a:endParaRPr>
          </a:p>
        </p:txBody>
      </p:sp>
      <p:sp>
        <p:nvSpPr>
          <p:cNvPr id="6" name="Segnaposto data 2">
            <a:extLst>
              <a:ext uri="{FF2B5EF4-FFF2-40B4-BE49-F238E27FC236}">
                <a16:creationId xmlns:a16="http://schemas.microsoft.com/office/drawing/2014/main" id="{D0E8B4B7-193B-467A-8AD1-4D7FA89E3AA6}"/>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
        <p:nvSpPr>
          <p:cNvPr id="7" name="Rectangle 6">
            <a:extLst>
              <a:ext uri="{FF2B5EF4-FFF2-40B4-BE49-F238E27FC236}">
                <a16:creationId xmlns:a16="http://schemas.microsoft.com/office/drawing/2014/main" id="{B138988A-819C-449A-A735-D6F6BF225122}"/>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21" name="TextBox 20">
            <a:extLst>
              <a:ext uri="{FF2B5EF4-FFF2-40B4-BE49-F238E27FC236}">
                <a16:creationId xmlns:a16="http://schemas.microsoft.com/office/drawing/2014/main" id="{F14B5281-E15C-453F-AB2F-B124ABA590D6}"/>
              </a:ext>
            </a:extLst>
          </p:cNvPr>
          <p:cNvSpPr txBox="1"/>
          <p:nvPr/>
        </p:nvSpPr>
        <p:spPr>
          <a:xfrm>
            <a:off x="-13740" y="2640328"/>
            <a:ext cx="4595446" cy="784830"/>
          </a:xfrm>
          <a:prstGeom prst="rect">
            <a:avLst/>
          </a:prstGeom>
          <a:noFill/>
        </p:spPr>
        <p:txBody>
          <a:bodyPr wrap="square">
            <a:spAutoFit/>
          </a:bodyPr>
          <a:lstStyle/>
          <a:p>
            <a:pPr algn="just">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28. </a:t>
            </a:r>
            <a:r>
              <a:rPr lang="en-US" sz="1500" b="0" dirty="0">
                <a:solidFill>
                  <a:srgbClr val="00B0F0"/>
                </a:solidFill>
                <a:effectLst/>
                <a:ea typeface="ILIFK J+ RMTMI"/>
                <a:cs typeface="Arial" panose="020B0604020202020204" pitchFamily="34" charset="0"/>
              </a:rPr>
              <a:t>Angle of rotation of the </a:t>
            </a:r>
            <a:r>
              <a:rPr lang="en-US" sz="1500" b="0" dirty="0">
                <a:solidFill>
                  <a:srgbClr val="00B0F0"/>
                </a:solidFill>
                <a:effectLst/>
                <a:ea typeface="Times New Roman" panose="02020603050405020304" pitchFamily="18" charset="0"/>
                <a:cs typeface="Arial" panose="020B0604020202020204" pitchFamily="34" charset="0"/>
              </a:rPr>
              <a:t>conveyor</a:t>
            </a:r>
            <a:r>
              <a:rPr lang="en-US" sz="1500" b="0" dirty="0">
                <a:solidFill>
                  <a:srgbClr val="00B0F0"/>
                </a:solidFill>
                <a:effectLst/>
                <a:ea typeface="ILIFK J+ RMTMI"/>
                <a:cs typeface="Arial" panose="020B0604020202020204" pitchFamily="34" charset="0"/>
              </a:rPr>
              <a:t> base</a:t>
            </a:r>
            <a:r>
              <a:rPr lang="en-US" sz="1500" b="0" dirty="0">
                <a:solidFill>
                  <a:srgbClr val="00B0F0"/>
                </a:solidFill>
                <a:effectLst/>
                <a:latin typeface="Times New Roman" panose="02020603050405020304" pitchFamily="18" charset="0"/>
                <a:ea typeface="Times New Roman" panose="02020603050405020304" pitchFamily="18" charset="0"/>
              </a:rPr>
              <a:t> </a:t>
            </a:r>
            <a:r>
              <a:rPr lang="en-US" sz="1500" b="0" dirty="0">
                <a:solidFill>
                  <a:srgbClr val="00B0F0"/>
                </a:solidFill>
                <a:effectLst/>
                <a:latin typeface="Symbol" panose="05050102010706020507" pitchFamily="18" charset="2"/>
                <a:ea typeface="Times New Roman" panose="02020603050405020304" pitchFamily="18" charset="0"/>
              </a:rPr>
              <a:t>j</a:t>
            </a:r>
            <a:r>
              <a:rPr lang="pl-PL" sz="1500" b="0" dirty="0">
                <a:solidFill>
                  <a:srgbClr val="00B0F0"/>
                </a:solidFill>
                <a:effectLst/>
                <a:latin typeface="Sylfaen" panose="010A0502050306030303" pitchFamily="18" charset="0"/>
                <a:ea typeface="Times New Roman" panose="02020603050405020304" pitchFamily="18" charset="0"/>
              </a:rPr>
              <a:t>,</a:t>
            </a:r>
            <a:r>
              <a:rPr lang="pl-PL" sz="1500" b="0" dirty="0">
                <a:solidFill>
                  <a:srgbClr val="00B0F0"/>
                </a:solidFill>
                <a:effectLst/>
                <a:latin typeface="Times New Roman" panose="02020603050405020304" pitchFamily="18" charset="0"/>
                <a:ea typeface="Times New Roman" panose="02020603050405020304" pitchFamily="18" charset="0"/>
              </a:rPr>
              <a:t> </a:t>
            </a:r>
            <a:r>
              <a:rPr lang="pl-PL" sz="1500" b="0" dirty="0">
                <a:solidFill>
                  <a:srgbClr val="00B0F0"/>
                </a:solidFill>
                <a:effectLst/>
                <a:ea typeface="Times New Roman" panose="02020603050405020304" pitchFamily="18" charset="0"/>
                <a:cs typeface="Arial" panose="020B0604020202020204" pitchFamily="34" charset="0"/>
              </a:rPr>
              <a:t>Example II.</a:t>
            </a:r>
            <a:endParaRPr lang="en-US" sz="1500" b="0" dirty="0">
              <a:solidFill>
                <a:srgbClr val="00B0F0"/>
              </a:solidFill>
              <a:effectLst/>
              <a:ea typeface="Times New Roman" panose="02020603050405020304" pitchFamily="18" charset="0"/>
              <a:cs typeface="Arial" panose="020B0604020202020204" pitchFamily="34" charset="0"/>
            </a:endParaRPr>
          </a:p>
          <a:p>
            <a:pPr marL="0" marR="0" algn="just">
              <a:spcBef>
                <a:spcPts val="0"/>
              </a:spcBef>
              <a:spcAft>
                <a:spcPts val="0"/>
              </a:spcAft>
            </a:pPr>
            <a:endParaRPr lang="en-US" sz="1500" b="0" dirty="0">
              <a:solidFill>
                <a:srgbClr val="00B0F0"/>
              </a:solidFill>
              <a:effectLst/>
              <a:ea typeface="Times New Roman" panose="02020603050405020304" pitchFamily="18" charset="0"/>
              <a:cs typeface="Arial" panose="020B0604020202020204" pitchFamily="34" charset="0"/>
            </a:endParaRPr>
          </a:p>
        </p:txBody>
      </p:sp>
      <p:sp>
        <p:nvSpPr>
          <p:cNvPr id="23" name="TextBox 22">
            <a:extLst>
              <a:ext uri="{FF2B5EF4-FFF2-40B4-BE49-F238E27FC236}">
                <a16:creationId xmlns:a16="http://schemas.microsoft.com/office/drawing/2014/main" id="{99DDCA4C-C99A-4FBB-BBD9-CA2CD323173C}"/>
              </a:ext>
            </a:extLst>
          </p:cNvPr>
          <p:cNvSpPr txBox="1"/>
          <p:nvPr/>
        </p:nvSpPr>
        <p:spPr>
          <a:xfrm>
            <a:off x="4644008" y="2697850"/>
            <a:ext cx="4595446" cy="553998"/>
          </a:xfrm>
          <a:prstGeom prst="rect">
            <a:avLst/>
          </a:prstGeom>
          <a:noFill/>
        </p:spPr>
        <p:txBody>
          <a:bodyPr wrap="square">
            <a:spAutoFit/>
          </a:bodyPr>
          <a:lstStyle/>
          <a:p>
            <a:pPr algn="just">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a:t>
            </a:r>
            <a:r>
              <a:rPr lang="sr-Latn-RS" sz="1500" b="0" dirty="0">
                <a:solidFill>
                  <a:srgbClr val="00B0F0"/>
                </a:solidFill>
                <a:effectLst/>
                <a:ea typeface="Times New Roman" panose="02020603050405020304" pitchFamily="18" charset="0"/>
                <a:cs typeface="Arial" panose="020B0604020202020204" pitchFamily="34" charset="0"/>
              </a:rPr>
              <a:t>29</a:t>
            </a:r>
            <a:r>
              <a:rPr lang="pl-PL" sz="1500" b="0" dirty="0">
                <a:solidFill>
                  <a:srgbClr val="00B0F0"/>
                </a:solidFill>
                <a:effectLst/>
                <a:ea typeface="Times New Roman" panose="02020603050405020304" pitchFamily="18" charset="0"/>
                <a:cs typeface="Arial" panose="020B0604020202020204" pitchFamily="34" charset="0"/>
              </a:rPr>
              <a:t>. </a:t>
            </a:r>
            <a:r>
              <a:rPr lang="en-US" sz="1500" b="0" dirty="0">
                <a:solidFill>
                  <a:srgbClr val="00B0F0"/>
                </a:solidFill>
                <a:effectLst/>
                <a:ea typeface="ILIFK J+ RMTMI"/>
                <a:cs typeface="Arial" panose="020B0604020202020204" pitchFamily="34" charset="0"/>
              </a:rPr>
              <a:t>Angle of rotation of the </a:t>
            </a:r>
            <a:r>
              <a:rPr lang="en-US" sz="1500" b="0" dirty="0">
                <a:solidFill>
                  <a:srgbClr val="00B0F0"/>
                </a:solidFill>
                <a:effectLst/>
                <a:ea typeface="Times New Roman" panose="02020603050405020304" pitchFamily="18" charset="0"/>
                <a:cs typeface="Arial" panose="020B0604020202020204" pitchFamily="34" charset="0"/>
              </a:rPr>
              <a:t>conveyor</a:t>
            </a:r>
            <a:r>
              <a:rPr lang="en-US" sz="1500" b="0" dirty="0">
                <a:solidFill>
                  <a:srgbClr val="00B0F0"/>
                </a:solidFill>
                <a:effectLst/>
                <a:ea typeface="ILIFK J+ RMTMI"/>
                <a:cs typeface="Arial" panose="020B0604020202020204" pitchFamily="34" charset="0"/>
              </a:rPr>
              <a:t> base</a:t>
            </a:r>
            <a:r>
              <a:rPr lang="en-US" sz="1500" b="0" dirty="0">
                <a:solidFill>
                  <a:srgbClr val="00B0F0"/>
                </a:solidFill>
                <a:effectLst/>
                <a:latin typeface="Times New Roman" panose="02020603050405020304" pitchFamily="18" charset="0"/>
                <a:ea typeface="Times New Roman" panose="02020603050405020304" pitchFamily="18" charset="0"/>
              </a:rPr>
              <a:t> </a:t>
            </a:r>
            <a:r>
              <a:rPr lang="en-US" sz="1500" b="0" dirty="0">
                <a:solidFill>
                  <a:srgbClr val="00B0F0"/>
                </a:solidFill>
                <a:effectLst/>
                <a:latin typeface="Symbol" panose="05050102010706020507" pitchFamily="18" charset="2"/>
                <a:ea typeface="Times New Roman" panose="02020603050405020304" pitchFamily="18" charset="0"/>
              </a:rPr>
              <a:t>j</a:t>
            </a:r>
            <a:r>
              <a:rPr lang="pl-PL" sz="1500" b="0" dirty="0">
                <a:solidFill>
                  <a:srgbClr val="00B0F0"/>
                </a:solidFill>
                <a:effectLst/>
                <a:latin typeface="Sylfaen" panose="010A0502050306030303" pitchFamily="18" charset="0"/>
                <a:ea typeface="Times New Roman" panose="02020603050405020304" pitchFamily="18" charset="0"/>
              </a:rPr>
              <a:t>,</a:t>
            </a:r>
            <a:r>
              <a:rPr lang="pl-PL" sz="1500" b="0" dirty="0">
                <a:solidFill>
                  <a:srgbClr val="00B0F0"/>
                </a:solidFill>
                <a:effectLst/>
                <a:latin typeface="Times New Roman" panose="02020603050405020304" pitchFamily="18" charset="0"/>
                <a:ea typeface="Times New Roman" panose="02020603050405020304" pitchFamily="18" charset="0"/>
              </a:rPr>
              <a:t> </a:t>
            </a:r>
            <a:r>
              <a:rPr lang="pl-PL" sz="1500" b="0" dirty="0">
                <a:solidFill>
                  <a:srgbClr val="00B0F0"/>
                </a:solidFill>
                <a:effectLst/>
                <a:ea typeface="Times New Roman" panose="02020603050405020304" pitchFamily="18" charset="0"/>
                <a:cs typeface="Arial" panose="020B0604020202020204" pitchFamily="34" charset="0"/>
              </a:rPr>
              <a:t>Example III.</a:t>
            </a:r>
            <a:endParaRPr lang="en-US" sz="1500" b="0" dirty="0">
              <a:solidFill>
                <a:srgbClr val="00B0F0"/>
              </a:solidFill>
              <a:effectLst/>
              <a:ea typeface="Times New Roman" panose="02020603050405020304" pitchFamily="18" charset="0"/>
              <a:cs typeface="Arial" panose="020B0604020202020204" pitchFamily="34" charset="0"/>
            </a:endParaRPr>
          </a:p>
        </p:txBody>
      </p:sp>
      <p:sp>
        <p:nvSpPr>
          <p:cNvPr id="30" name="TextBox 29">
            <a:extLst>
              <a:ext uri="{FF2B5EF4-FFF2-40B4-BE49-F238E27FC236}">
                <a16:creationId xmlns:a16="http://schemas.microsoft.com/office/drawing/2014/main" id="{6E235C4A-9EE2-4C44-B0F8-509393294363}"/>
              </a:ext>
            </a:extLst>
          </p:cNvPr>
          <p:cNvSpPr txBox="1"/>
          <p:nvPr/>
        </p:nvSpPr>
        <p:spPr>
          <a:xfrm>
            <a:off x="188570" y="5700216"/>
            <a:ext cx="4274753" cy="553998"/>
          </a:xfrm>
          <a:prstGeom prst="rect">
            <a:avLst/>
          </a:prstGeom>
          <a:noFill/>
        </p:spPr>
        <p:txBody>
          <a:bodyPr wrap="square">
            <a:spAutoFit/>
          </a:bodyPr>
          <a:lstStyle/>
          <a:p>
            <a:pPr algn="just">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30. </a:t>
            </a:r>
            <a:r>
              <a:rPr lang="en-US" sz="1500" b="0" dirty="0">
                <a:solidFill>
                  <a:srgbClr val="00B0F0"/>
                </a:solidFill>
                <a:effectLst/>
                <a:ea typeface="ILIFK J+ RMTMI"/>
                <a:cs typeface="Arial" panose="020B0604020202020204" pitchFamily="34" charset="0"/>
              </a:rPr>
              <a:t>Angle of rotation of the </a:t>
            </a:r>
            <a:r>
              <a:rPr lang="en-US" sz="1500" b="0" dirty="0">
                <a:solidFill>
                  <a:srgbClr val="00B0F0"/>
                </a:solidFill>
                <a:effectLst/>
                <a:ea typeface="Times New Roman" panose="02020603050405020304" pitchFamily="18" charset="0"/>
                <a:cs typeface="Arial" panose="020B0604020202020204" pitchFamily="34" charset="0"/>
              </a:rPr>
              <a:t>conveyor</a:t>
            </a:r>
            <a:r>
              <a:rPr lang="en-US" sz="1500" b="0" dirty="0">
                <a:solidFill>
                  <a:srgbClr val="00B0F0"/>
                </a:solidFill>
                <a:effectLst/>
                <a:ea typeface="ILIFK J+ RMTMI"/>
                <a:cs typeface="Arial" panose="020B0604020202020204" pitchFamily="34" charset="0"/>
              </a:rPr>
              <a:t> base</a:t>
            </a:r>
            <a:r>
              <a:rPr lang="en-US" sz="1500" b="0" dirty="0">
                <a:solidFill>
                  <a:srgbClr val="00B0F0"/>
                </a:solidFill>
                <a:effectLst/>
                <a:ea typeface="Times New Roman" panose="02020603050405020304" pitchFamily="18" charset="0"/>
                <a:cs typeface="Arial" panose="020B0604020202020204" pitchFamily="34" charset="0"/>
              </a:rPr>
              <a:t> j</a:t>
            </a:r>
            <a:r>
              <a:rPr lang="pl-PL" sz="1500" b="0" dirty="0">
                <a:solidFill>
                  <a:srgbClr val="00B0F0"/>
                </a:solidFill>
                <a:effectLst/>
                <a:ea typeface="Times New Roman" panose="02020603050405020304" pitchFamily="18" charset="0"/>
                <a:cs typeface="Arial" panose="020B0604020202020204" pitchFamily="34" charset="0"/>
              </a:rPr>
              <a:t>, for </a:t>
            </a:r>
            <a:r>
              <a:rPr lang="en-US" sz="1500" b="0" dirty="0">
                <a:solidFill>
                  <a:srgbClr val="00B0F0"/>
                </a:solidFill>
                <a:effectLst/>
                <a:ea typeface="Times New Roman" panose="02020603050405020304" pitchFamily="18" charset="0"/>
                <a:cs typeface="Arial" panose="020B0604020202020204" pitchFamily="34" charset="0"/>
              </a:rPr>
              <a:t>short time interval t = 4.7-5 [s]</a:t>
            </a:r>
            <a:r>
              <a:rPr lang="pl-PL" sz="1500" b="0" dirty="0">
                <a:solidFill>
                  <a:srgbClr val="00B0F0"/>
                </a:solidFill>
                <a:effectLst/>
                <a:ea typeface="Times New Roman" panose="02020603050405020304" pitchFamily="18" charset="0"/>
                <a:cs typeface="Arial" panose="020B0604020202020204" pitchFamily="34" charset="0"/>
              </a:rPr>
              <a:t>, Example II.</a:t>
            </a:r>
            <a:endParaRPr lang="en-US" sz="1500" b="0" dirty="0">
              <a:solidFill>
                <a:srgbClr val="00B0F0"/>
              </a:solidFill>
              <a:effectLst/>
              <a:ea typeface="Times New Roman" panose="02020603050405020304" pitchFamily="18" charset="0"/>
              <a:cs typeface="Arial" panose="020B0604020202020204" pitchFamily="34" charset="0"/>
            </a:endParaRPr>
          </a:p>
        </p:txBody>
      </p:sp>
      <p:sp>
        <p:nvSpPr>
          <p:cNvPr id="31" name="TextBox 30">
            <a:extLst>
              <a:ext uri="{FF2B5EF4-FFF2-40B4-BE49-F238E27FC236}">
                <a16:creationId xmlns:a16="http://schemas.microsoft.com/office/drawing/2014/main" id="{D6AF6725-ABEE-4A22-9D83-AAACA4B65468}"/>
              </a:ext>
            </a:extLst>
          </p:cNvPr>
          <p:cNvSpPr txBox="1"/>
          <p:nvPr/>
        </p:nvSpPr>
        <p:spPr>
          <a:xfrm>
            <a:off x="4637925" y="5670521"/>
            <a:ext cx="4317504" cy="553998"/>
          </a:xfrm>
          <a:prstGeom prst="rect">
            <a:avLst/>
          </a:prstGeom>
          <a:noFill/>
        </p:spPr>
        <p:txBody>
          <a:bodyPr wrap="square">
            <a:spAutoFit/>
          </a:bodyPr>
          <a:lstStyle/>
          <a:p>
            <a:pPr marL="0" marR="0" algn="just">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31. </a:t>
            </a:r>
            <a:r>
              <a:rPr lang="en-US" sz="1500" b="0" dirty="0">
                <a:solidFill>
                  <a:srgbClr val="00B0F0"/>
                </a:solidFill>
                <a:effectLst/>
                <a:ea typeface="ILIFK J+ RMTMI"/>
                <a:cs typeface="Arial" panose="020B0604020202020204" pitchFamily="34" charset="0"/>
              </a:rPr>
              <a:t>Angle of rotation of the </a:t>
            </a:r>
            <a:r>
              <a:rPr lang="en-US" sz="1500" b="0" dirty="0">
                <a:solidFill>
                  <a:srgbClr val="00B0F0"/>
                </a:solidFill>
                <a:effectLst/>
                <a:ea typeface="Times New Roman" panose="02020603050405020304" pitchFamily="18" charset="0"/>
                <a:cs typeface="Arial" panose="020B0604020202020204" pitchFamily="34" charset="0"/>
              </a:rPr>
              <a:t>conveyor</a:t>
            </a:r>
            <a:r>
              <a:rPr lang="en-US" sz="1500" b="0" dirty="0">
                <a:solidFill>
                  <a:srgbClr val="00B0F0"/>
                </a:solidFill>
                <a:effectLst/>
                <a:ea typeface="ILIFK J+ RMTMI"/>
                <a:cs typeface="Arial" panose="020B0604020202020204" pitchFamily="34" charset="0"/>
              </a:rPr>
              <a:t> base</a:t>
            </a:r>
            <a:r>
              <a:rPr lang="en-US" sz="1500" b="0" dirty="0">
                <a:solidFill>
                  <a:srgbClr val="00B0F0"/>
                </a:solidFill>
                <a:effectLst/>
                <a:ea typeface="Times New Roman" panose="02020603050405020304" pitchFamily="18" charset="0"/>
                <a:cs typeface="Arial" panose="020B0604020202020204" pitchFamily="34" charset="0"/>
              </a:rPr>
              <a:t> j</a:t>
            </a:r>
            <a:r>
              <a:rPr lang="pl-PL" sz="1500" b="0" dirty="0">
                <a:solidFill>
                  <a:srgbClr val="00B0F0"/>
                </a:solidFill>
                <a:effectLst/>
                <a:ea typeface="Times New Roman" panose="02020603050405020304" pitchFamily="18" charset="0"/>
                <a:cs typeface="Arial" panose="020B0604020202020204" pitchFamily="34" charset="0"/>
              </a:rPr>
              <a:t>, for </a:t>
            </a:r>
            <a:r>
              <a:rPr lang="en-US" sz="1500" b="0" dirty="0">
                <a:solidFill>
                  <a:srgbClr val="00B0F0"/>
                </a:solidFill>
                <a:effectLst/>
                <a:ea typeface="Times New Roman" panose="02020603050405020304" pitchFamily="18" charset="0"/>
                <a:cs typeface="Arial" panose="020B0604020202020204" pitchFamily="34" charset="0"/>
              </a:rPr>
              <a:t>short time interval t = 4.7-5 [s]</a:t>
            </a:r>
            <a:r>
              <a:rPr lang="pl-PL" sz="1500" b="0" dirty="0">
                <a:solidFill>
                  <a:srgbClr val="00B0F0"/>
                </a:solidFill>
                <a:effectLst/>
                <a:ea typeface="Times New Roman" panose="02020603050405020304" pitchFamily="18" charset="0"/>
                <a:cs typeface="Arial" panose="020B0604020202020204" pitchFamily="34" charset="0"/>
              </a:rPr>
              <a:t>, Example III.</a:t>
            </a:r>
            <a:endParaRPr lang="en-US" sz="1500" b="0" dirty="0">
              <a:solidFill>
                <a:srgbClr val="00B0F0"/>
              </a:solidFill>
              <a:effectLst/>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07D622D6-6A3D-468D-B6E3-C69628107EC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61302"/>
            <a:ext cx="3168534" cy="2179025"/>
          </a:xfrm>
          <a:prstGeom prst="rect">
            <a:avLst/>
          </a:prstGeom>
          <a:noFill/>
          <a:ln>
            <a:noFill/>
          </a:ln>
        </p:spPr>
      </p:pic>
      <p:pic>
        <p:nvPicPr>
          <p:cNvPr id="8" name="Picture 7">
            <a:extLst>
              <a:ext uri="{FF2B5EF4-FFF2-40B4-BE49-F238E27FC236}">
                <a16:creationId xmlns:a16="http://schemas.microsoft.com/office/drawing/2014/main" id="{D991D5AA-7BBD-4720-9844-C1783597F1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4313" y="509986"/>
            <a:ext cx="3168534" cy="2179025"/>
          </a:xfrm>
          <a:prstGeom prst="rect">
            <a:avLst/>
          </a:prstGeom>
          <a:noFill/>
          <a:ln>
            <a:noFill/>
          </a:ln>
        </p:spPr>
      </p:pic>
      <p:pic>
        <p:nvPicPr>
          <p:cNvPr id="9" name="Picture 8">
            <a:extLst>
              <a:ext uri="{FF2B5EF4-FFF2-40B4-BE49-F238E27FC236}">
                <a16:creationId xmlns:a16="http://schemas.microsoft.com/office/drawing/2014/main" id="{F0F1FB28-1F5D-4A98-94B3-1D38D23376E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764" y="3132714"/>
            <a:ext cx="3643830" cy="2505890"/>
          </a:xfrm>
          <a:prstGeom prst="rect">
            <a:avLst/>
          </a:prstGeom>
          <a:noFill/>
          <a:ln>
            <a:noFill/>
          </a:ln>
        </p:spPr>
      </p:pic>
      <p:pic>
        <p:nvPicPr>
          <p:cNvPr id="13" name="Picture 12">
            <a:extLst>
              <a:ext uri="{FF2B5EF4-FFF2-40B4-BE49-F238E27FC236}">
                <a16:creationId xmlns:a16="http://schemas.microsoft.com/office/drawing/2014/main" id="{54F33C4D-EB05-4F59-9891-3787202F4A7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3280907"/>
            <a:ext cx="3528675" cy="2426697"/>
          </a:xfrm>
          <a:prstGeom prst="rect">
            <a:avLst/>
          </a:prstGeom>
          <a:noFill/>
          <a:ln>
            <a:noFill/>
          </a:ln>
        </p:spPr>
      </p:pic>
    </p:spTree>
    <p:extLst>
      <p:ext uri="{BB962C8B-B14F-4D97-AF65-F5344CB8AC3E}">
        <p14:creationId xmlns:p14="http://schemas.microsoft.com/office/powerpoint/2010/main" val="103402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BFB7477A-5FBC-4840-9157-CBA416CCF48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5" name="Segnaposto numero diapositiva 4">
            <a:extLst>
              <a:ext uri="{FF2B5EF4-FFF2-40B4-BE49-F238E27FC236}">
                <a16:creationId xmlns:a16="http://schemas.microsoft.com/office/drawing/2014/main" id="{C78B0CD3-CFFE-4B42-B302-529662834A9E}"/>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25</a:t>
            </a:fld>
            <a:endParaRPr lang="en-US" altLang="en-US" sz="1200">
              <a:solidFill>
                <a:srgbClr val="898989"/>
              </a:solidFill>
            </a:endParaRPr>
          </a:p>
        </p:txBody>
      </p:sp>
      <p:sp>
        <p:nvSpPr>
          <p:cNvPr id="6" name="Segnaposto data 2">
            <a:extLst>
              <a:ext uri="{FF2B5EF4-FFF2-40B4-BE49-F238E27FC236}">
                <a16:creationId xmlns:a16="http://schemas.microsoft.com/office/drawing/2014/main" id="{D0E8B4B7-193B-467A-8AD1-4D7FA89E3AA6}"/>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
        <p:nvSpPr>
          <p:cNvPr id="7" name="Rectangle 6">
            <a:extLst>
              <a:ext uri="{FF2B5EF4-FFF2-40B4-BE49-F238E27FC236}">
                <a16:creationId xmlns:a16="http://schemas.microsoft.com/office/drawing/2014/main" id="{B138988A-819C-449A-A735-D6F6BF225122}"/>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21" name="TextBox 20">
            <a:extLst>
              <a:ext uri="{FF2B5EF4-FFF2-40B4-BE49-F238E27FC236}">
                <a16:creationId xmlns:a16="http://schemas.microsoft.com/office/drawing/2014/main" id="{F14B5281-E15C-453F-AB2F-B124ABA590D6}"/>
              </a:ext>
            </a:extLst>
          </p:cNvPr>
          <p:cNvSpPr txBox="1"/>
          <p:nvPr/>
        </p:nvSpPr>
        <p:spPr>
          <a:xfrm>
            <a:off x="0" y="2628600"/>
            <a:ext cx="4355976" cy="784830"/>
          </a:xfrm>
          <a:prstGeom prst="rect">
            <a:avLst/>
          </a:prstGeom>
          <a:noFill/>
        </p:spPr>
        <p:txBody>
          <a:bodyPr wrap="square">
            <a:spAutoFit/>
          </a:bodyPr>
          <a:lstStyle/>
          <a:p>
            <a:pPr algn="just">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32. </a:t>
            </a:r>
            <a:r>
              <a:rPr lang="en-US" sz="1500" b="0" dirty="0">
                <a:solidFill>
                  <a:srgbClr val="00B0F0"/>
                </a:solidFill>
                <a:effectLst/>
                <a:ea typeface="Times New Roman" panose="02020603050405020304" pitchFamily="18" charset="0"/>
                <a:cs typeface="Arial" panose="020B0604020202020204" pitchFamily="34" charset="0"/>
              </a:rPr>
              <a:t>Velocity of the change of a</a:t>
            </a:r>
            <a:r>
              <a:rPr lang="en-US" sz="1500" b="0" dirty="0">
                <a:solidFill>
                  <a:srgbClr val="00B0F0"/>
                </a:solidFill>
                <a:effectLst/>
                <a:ea typeface="ILIFK J+ RMTMI"/>
                <a:cs typeface="Arial" panose="020B0604020202020204" pitchFamily="34" charset="0"/>
              </a:rPr>
              <a:t>ngle of rotation of the </a:t>
            </a:r>
            <a:r>
              <a:rPr lang="en-US" sz="1500" b="0" dirty="0">
                <a:solidFill>
                  <a:srgbClr val="00B0F0"/>
                </a:solidFill>
                <a:effectLst/>
                <a:ea typeface="Times New Roman" panose="02020603050405020304" pitchFamily="18" charset="0"/>
                <a:cs typeface="Arial" panose="020B0604020202020204" pitchFamily="34" charset="0"/>
              </a:rPr>
              <a:t>conveyor</a:t>
            </a:r>
            <a:r>
              <a:rPr lang="en-US" sz="1500" b="0" dirty="0">
                <a:solidFill>
                  <a:srgbClr val="00B0F0"/>
                </a:solidFill>
                <a:effectLst/>
                <a:ea typeface="ILIFK J+ RMTMI"/>
                <a:cs typeface="Arial" panose="020B0604020202020204" pitchFamily="34" charset="0"/>
              </a:rPr>
              <a:t> base</a:t>
            </a:r>
            <a:r>
              <a:rPr lang="en-US" sz="1500" b="0" dirty="0">
                <a:solidFill>
                  <a:srgbClr val="00B0F0"/>
                </a:solidFill>
                <a:effectLst/>
                <a:ea typeface="Times New Roman" panose="02020603050405020304" pitchFamily="18" charset="0"/>
                <a:cs typeface="Arial" panose="020B0604020202020204" pitchFamily="34" charset="0"/>
              </a:rPr>
              <a:t> </a:t>
            </a:r>
            <a:r>
              <a:rPr lang="en-US" sz="1500" b="0" dirty="0">
                <a:solidFill>
                  <a:srgbClr val="00B0F0"/>
                </a:solidFill>
                <a:effectLst/>
                <a:latin typeface="Symbol" panose="05050102010706020507" pitchFamily="18" charset="2"/>
                <a:ea typeface="Times New Roman" panose="02020603050405020304" pitchFamily="18" charset="0"/>
                <a:cs typeface="Arial" panose="020B0604020202020204" pitchFamily="34" charset="0"/>
              </a:rPr>
              <a:t>j</a:t>
            </a:r>
            <a:r>
              <a:rPr lang="pl-PL" sz="1500" b="0" dirty="0">
                <a:solidFill>
                  <a:srgbClr val="00B0F0"/>
                </a:solidFill>
                <a:effectLst/>
                <a:ea typeface="Times New Roman" panose="02020603050405020304" pitchFamily="18" charset="0"/>
                <a:cs typeface="Arial" panose="020B0604020202020204" pitchFamily="34" charset="0"/>
              </a:rPr>
              <a:t>, for </a:t>
            </a:r>
            <a:r>
              <a:rPr lang="en-US" sz="1500" b="0" dirty="0">
                <a:solidFill>
                  <a:srgbClr val="00B0F0"/>
                </a:solidFill>
                <a:effectLst/>
                <a:ea typeface="Times New Roman" panose="02020603050405020304" pitchFamily="18" charset="0"/>
                <a:cs typeface="Arial" panose="020B0604020202020204" pitchFamily="34" charset="0"/>
              </a:rPr>
              <a:t>short time interval t = 4.7-5 [s]</a:t>
            </a:r>
            <a:r>
              <a:rPr lang="pl-PL" sz="1500" b="0" dirty="0">
                <a:solidFill>
                  <a:srgbClr val="00B0F0"/>
                </a:solidFill>
                <a:effectLst/>
                <a:ea typeface="Times New Roman" panose="02020603050405020304" pitchFamily="18" charset="0"/>
                <a:cs typeface="Arial" panose="020B0604020202020204" pitchFamily="34" charset="0"/>
              </a:rPr>
              <a:t>, Example II.</a:t>
            </a:r>
            <a:endParaRPr lang="en-US" sz="1500" b="0" dirty="0">
              <a:solidFill>
                <a:srgbClr val="00B0F0"/>
              </a:solidFill>
              <a:effectLst/>
              <a:ea typeface="Times New Roman" panose="02020603050405020304" pitchFamily="18" charset="0"/>
              <a:cs typeface="Arial" panose="020B0604020202020204" pitchFamily="34" charset="0"/>
            </a:endParaRPr>
          </a:p>
        </p:txBody>
      </p:sp>
      <p:sp>
        <p:nvSpPr>
          <p:cNvPr id="23" name="TextBox 22">
            <a:extLst>
              <a:ext uri="{FF2B5EF4-FFF2-40B4-BE49-F238E27FC236}">
                <a16:creationId xmlns:a16="http://schemas.microsoft.com/office/drawing/2014/main" id="{99DDCA4C-C99A-4FBB-BBD9-CA2CD323173C}"/>
              </a:ext>
            </a:extLst>
          </p:cNvPr>
          <p:cNvSpPr txBox="1"/>
          <p:nvPr/>
        </p:nvSpPr>
        <p:spPr>
          <a:xfrm>
            <a:off x="4572000" y="2663951"/>
            <a:ext cx="4265282" cy="784830"/>
          </a:xfrm>
          <a:prstGeom prst="rect">
            <a:avLst/>
          </a:prstGeom>
          <a:noFill/>
        </p:spPr>
        <p:txBody>
          <a:bodyPr wrap="square">
            <a:spAutoFit/>
          </a:bodyPr>
          <a:lstStyle/>
          <a:p>
            <a:pPr algn="just">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a:t>
            </a:r>
            <a:r>
              <a:rPr lang="sr-Latn-RS" sz="1500" b="0" dirty="0">
                <a:solidFill>
                  <a:srgbClr val="00B0F0"/>
                </a:solidFill>
                <a:effectLst/>
                <a:ea typeface="Times New Roman" panose="02020603050405020304" pitchFamily="18" charset="0"/>
                <a:cs typeface="Arial" panose="020B0604020202020204" pitchFamily="34" charset="0"/>
              </a:rPr>
              <a:t>33</a:t>
            </a:r>
            <a:r>
              <a:rPr lang="pl-PL" sz="1500" b="0" dirty="0">
                <a:solidFill>
                  <a:srgbClr val="00B0F0"/>
                </a:solidFill>
                <a:effectLst/>
                <a:ea typeface="Times New Roman" panose="02020603050405020304" pitchFamily="18" charset="0"/>
                <a:cs typeface="Arial" panose="020B0604020202020204" pitchFamily="34" charset="0"/>
              </a:rPr>
              <a:t>. </a:t>
            </a:r>
            <a:r>
              <a:rPr lang="en-US" sz="1500" b="0" dirty="0">
                <a:solidFill>
                  <a:srgbClr val="00B0F0"/>
                </a:solidFill>
                <a:effectLst/>
                <a:ea typeface="Times New Roman" panose="02020603050405020304" pitchFamily="18" charset="0"/>
                <a:cs typeface="Arial" panose="020B0604020202020204" pitchFamily="34" charset="0"/>
              </a:rPr>
              <a:t>Velocity of the change of a</a:t>
            </a:r>
            <a:r>
              <a:rPr lang="en-US" sz="1500" b="0" dirty="0">
                <a:solidFill>
                  <a:srgbClr val="00B0F0"/>
                </a:solidFill>
                <a:effectLst/>
                <a:ea typeface="ILIFK J+ RMTMI"/>
                <a:cs typeface="Arial" panose="020B0604020202020204" pitchFamily="34" charset="0"/>
              </a:rPr>
              <a:t>ngle of rotation of the </a:t>
            </a:r>
            <a:r>
              <a:rPr lang="en-US" sz="1500" b="0" dirty="0">
                <a:solidFill>
                  <a:srgbClr val="00B0F0"/>
                </a:solidFill>
                <a:effectLst/>
                <a:ea typeface="Times New Roman" panose="02020603050405020304" pitchFamily="18" charset="0"/>
                <a:cs typeface="Arial" panose="020B0604020202020204" pitchFamily="34" charset="0"/>
              </a:rPr>
              <a:t>conveyor</a:t>
            </a:r>
            <a:r>
              <a:rPr lang="en-US" sz="1500" b="0" dirty="0">
                <a:solidFill>
                  <a:srgbClr val="00B0F0"/>
                </a:solidFill>
                <a:effectLst/>
                <a:ea typeface="ILIFK J+ RMTMI"/>
                <a:cs typeface="Arial" panose="020B0604020202020204" pitchFamily="34" charset="0"/>
              </a:rPr>
              <a:t> base</a:t>
            </a:r>
            <a:r>
              <a:rPr lang="en-US" sz="1500" b="0" dirty="0">
                <a:solidFill>
                  <a:srgbClr val="00B0F0"/>
                </a:solidFill>
                <a:effectLst/>
                <a:ea typeface="Times New Roman" panose="02020603050405020304" pitchFamily="18" charset="0"/>
                <a:cs typeface="Arial" panose="020B0604020202020204" pitchFamily="34" charset="0"/>
              </a:rPr>
              <a:t> </a:t>
            </a:r>
            <a:r>
              <a:rPr lang="en-US" sz="1500" b="0" dirty="0">
                <a:solidFill>
                  <a:srgbClr val="00B0F0"/>
                </a:solidFill>
                <a:effectLst/>
                <a:latin typeface="Symbol" panose="05050102010706020507" pitchFamily="18" charset="2"/>
                <a:ea typeface="Times New Roman" panose="02020603050405020304" pitchFamily="18" charset="0"/>
                <a:cs typeface="Arial" panose="020B0604020202020204" pitchFamily="34" charset="0"/>
              </a:rPr>
              <a:t>j</a:t>
            </a:r>
            <a:r>
              <a:rPr lang="pl-PL" sz="1500" b="0" dirty="0">
                <a:solidFill>
                  <a:srgbClr val="00B0F0"/>
                </a:solidFill>
                <a:effectLst/>
                <a:latin typeface="Symbol" panose="05050102010706020507" pitchFamily="18" charset="2"/>
                <a:ea typeface="Times New Roman" panose="02020603050405020304" pitchFamily="18" charset="0"/>
                <a:cs typeface="Arial" panose="020B0604020202020204" pitchFamily="34" charset="0"/>
              </a:rPr>
              <a:t>,</a:t>
            </a:r>
            <a:r>
              <a:rPr lang="pl-PL" sz="1500" b="0" dirty="0">
                <a:solidFill>
                  <a:srgbClr val="00B0F0"/>
                </a:solidFill>
                <a:effectLst/>
                <a:ea typeface="Times New Roman" panose="02020603050405020304" pitchFamily="18" charset="0"/>
                <a:cs typeface="Arial" panose="020B0604020202020204" pitchFamily="34" charset="0"/>
              </a:rPr>
              <a:t> for </a:t>
            </a:r>
            <a:r>
              <a:rPr lang="en-US" sz="1500" b="0" dirty="0">
                <a:solidFill>
                  <a:srgbClr val="00B0F0"/>
                </a:solidFill>
                <a:effectLst/>
                <a:ea typeface="Times New Roman" panose="02020603050405020304" pitchFamily="18" charset="0"/>
                <a:cs typeface="Arial" panose="020B0604020202020204" pitchFamily="34" charset="0"/>
              </a:rPr>
              <a:t>short time interval t = 4.7-5 [s]</a:t>
            </a:r>
            <a:r>
              <a:rPr lang="pl-PL" sz="1500" b="0" dirty="0">
                <a:solidFill>
                  <a:srgbClr val="00B0F0"/>
                </a:solidFill>
                <a:effectLst/>
                <a:ea typeface="Times New Roman" panose="02020603050405020304" pitchFamily="18" charset="0"/>
                <a:cs typeface="Arial" panose="020B0604020202020204" pitchFamily="34" charset="0"/>
              </a:rPr>
              <a:t>, Example III.</a:t>
            </a:r>
            <a:endParaRPr lang="en-US" sz="1500" b="0" dirty="0">
              <a:solidFill>
                <a:srgbClr val="00B0F0"/>
              </a:solidFill>
              <a:effectLst/>
              <a:ea typeface="Times New Roman" panose="02020603050405020304" pitchFamily="18" charset="0"/>
              <a:cs typeface="Arial" panose="020B0604020202020204" pitchFamily="34" charset="0"/>
            </a:endParaRPr>
          </a:p>
        </p:txBody>
      </p:sp>
      <p:pic>
        <p:nvPicPr>
          <p:cNvPr id="10" name="Picture 9">
            <a:extLst>
              <a:ext uri="{FF2B5EF4-FFF2-40B4-BE49-F238E27FC236}">
                <a16:creationId xmlns:a16="http://schemas.microsoft.com/office/drawing/2014/main" id="{CBEFB1A6-EBC3-4A07-B6D7-516E783B50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62" y="473045"/>
            <a:ext cx="3384376" cy="2226267"/>
          </a:xfrm>
          <a:prstGeom prst="rect">
            <a:avLst/>
          </a:prstGeom>
          <a:noFill/>
          <a:ln>
            <a:noFill/>
          </a:ln>
        </p:spPr>
      </p:pic>
      <p:pic>
        <p:nvPicPr>
          <p:cNvPr id="11" name="Picture 10">
            <a:extLst>
              <a:ext uri="{FF2B5EF4-FFF2-40B4-BE49-F238E27FC236}">
                <a16:creationId xmlns:a16="http://schemas.microsoft.com/office/drawing/2014/main" id="{512E530D-AAC6-4224-B706-A05C6D22A9D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4998" y="502582"/>
            <a:ext cx="3285746" cy="2161368"/>
          </a:xfrm>
          <a:prstGeom prst="rect">
            <a:avLst/>
          </a:prstGeom>
          <a:noFill/>
          <a:ln>
            <a:noFill/>
          </a:ln>
        </p:spPr>
      </p:pic>
      <p:sp>
        <p:nvSpPr>
          <p:cNvPr id="14" name="Rectangle 2">
            <a:extLst>
              <a:ext uri="{FF2B5EF4-FFF2-40B4-BE49-F238E27FC236}">
                <a16:creationId xmlns:a16="http://schemas.microsoft.com/office/drawing/2014/main" id="{88FA63F2-7411-4503-B566-6331DB313EFC}"/>
              </a:ext>
            </a:extLst>
          </p:cNvPr>
          <p:cNvSpPr>
            <a:spLocks noChangeArrowheads="1"/>
          </p:cNvSpPr>
          <p:nvPr/>
        </p:nvSpPr>
        <p:spPr bwMode="auto">
          <a:xfrm>
            <a:off x="82886" y="3250409"/>
            <a:ext cx="897822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en-US" sz="2000" dirty="0">
                <a:solidFill>
                  <a:srgbClr val="002060"/>
                </a:solidFill>
                <a:effectLst/>
                <a:ea typeface="Times New Roman" panose="02020603050405020304" pitchFamily="18" charset="0"/>
                <a:cs typeface="Arial" panose="020B0604020202020204" pitchFamily="34" charset="0"/>
              </a:rPr>
              <a:t>All four generalized coordinates p/l</a:t>
            </a:r>
            <a:r>
              <a:rPr lang="en-US" sz="2000" baseline="-25000" dirty="0">
                <a:solidFill>
                  <a:srgbClr val="002060"/>
                </a:solidFill>
                <a:effectLst/>
                <a:ea typeface="Times New Roman" panose="02020603050405020304" pitchFamily="18" charset="0"/>
                <a:cs typeface="Arial" panose="020B0604020202020204" pitchFamily="34" charset="0"/>
              </a:rPr>
              <a:t>2</a:t>
            </a:r>
            <a:r>
              <a:rPr lang="pl-PL" sz="2000" dirty="0">
                <a:solidFill>
                  <a:srgbClr val="002060"/>
                </a:solidFill>
                <a:effectLst/>
                <a:ea typeface="Times New Roman" panose="02020603050405020304" pitchFamily="18" charset="0"/>
                <a:cs typeface="Arial" panose="020B0604020202020204" pitchFamily="34" charset="0"/>
              </a:rPr>
              <a:t>, </a:t>
            </a:r>
            <a:r>
              <a:rPr lang="en-US" sz="2000" dirty="0">
                <a:solidFill>
                  <a:srgbClr val="002060"/>
                </a:solidFill>
                <a:effectLst/>
                <a:ea typeface="Times New Roman" panose="02020603050405020304" pitchFamily="18" charset="0"/>
                <a:cs typeface="Arial" panose="020B0604020202020204" pitchFamily="34" charset="0"/>
              </a:rPr>
              <a:t>u, w, </a:t>
            </a:r>
            <a:r>
              <a:rPr lang="en-US" sz="2000" dirty="0">
                <a:solidFill>
                  <a:srgbClr val="002060"/>
                </a:solidFill>
                <a:effectLst/>
                <a:latin typeface="Symbol" panose="05050102010706020507" pitchFamily="18" charset="2"/>
                <a:ea typeface="Times New Roman" panose="02020603050405020304" pitchFamily="18" charset="0"/>
                <a:cs typeface="Arial" panose="020B0604020202020204" pitchFamily="34" charset="0"/>
              </a:rPr>
              <a:t>j,</a:t>
            </a:r>
            <a:r>
              <a:rPr lang="en-US" sz="2000" dirty="0">
                <a:solidFill>
                  <a:srgbClr val="002060"/>
                </a:solidFill>
                <a:effectLst/>
                <a:ea typeface="Times New Roman" panose="02020603050405020304" pitchFamily="18" charset="0"/>
                <a:cs typeface="Arial" panose="020B0604020202020204" pitchFamily="34" charset="0"/>
              </a:rPr>
              <a:t> and their velocities:</a:t>
            </a:r>
            <a:endParaRPr lang="sr-Latn-RS" sz="2000" dirty="0">
              <a:solidFill>
                <a:srgbClr val="002060"/>
              </a:solidFill>
              <a:effectLst/>
              <a:ea typeface="Times New Roman" panose="02020603050405020304" pitchFamily="18" charset="0"/>
              <a:cs typeface="Arial" panose="020B0604020202020204" pitchFamily="34" charset="0"/>
            </a:endParaRPr>
          </a:p>
          <a:p>
            <a:pPr eaLnBrk="0" hangingPunct="0"/>
            <a:r>
              <a:rPr lang="sr-Latn-RS" sz="2000" b="0" dirty="0">
                <a:solidFill>
                  <a:srgbClr val="002060"/>
                </a:solidFill>
                <a:ea typeface="Times New Roman" panose="02020603050405020304" pitchFamily="18" charset="0"/>
                <a:cs typeface="Arial" panose="020B0604020202020204" pitchFamily="34" charset="0"/>
              </a:rPr>
              <a:t>                        </a:t>
            </a:r>
            <a:r>
              <a:rPr lang="en-US" sz="2000" dirty="0">
                <a:solidFill>
                  <a:srgbClr val="002060"/>
                </a:solidFill>
                <a:effectLst/>
                <a:ea typeface="Times New Roman" panose="02020603050405020304" pitchFamily="18" charset="0"/>
                <a:cs typeface="Arial" panose="020B0604020202020204" pitchFamily="34" charset="0"/>
              </a:rPr>
              <a:t>are used in kinematic relations to be calculate external coordinates </a:t>
            </a:r>
            <a:r>
              <a:rPr lang="en-US" sz="2000" dirty="0" err="1">
                <a:solidFill>
                  <a:srgbClr val="002060"/>
                </a:solidFill>
                <a:effectLst/>
                <a:ea typeface="Times New Roman" panose="02020603050405020304" pitchFamily="18" charset="0"/>
                <a:cs typeface="Arial" panose="020B0604020202020204" pitchFamily="34" charset="0"/>
              </a:rPr>
              <a:t>x</a:t>
            </a:r>
            <a:r>
              <a:rPr lang="en-US" sz="2000" baseline="-25000" dirty="0" err="1">
                <a:solidFill>
                  <a:srgbClr val="002060"/>
                </a:solidFill>
                <a:effectLst/>
                <a:ea typeface="Times New Roman" panose="02020603050405020304" pitchFamily="18" charset="0"/>
                <a:cs typeface="Arial" panose="020B0604020202020204" pitchFamily="34" charset="0"/>
              </a:rPr>
              <a:t>k</a:t>
            </a:r>
            <a:r>
              <a:rPr lang="en-US" sz="2000" dirty="0">
                <a:solidFill>
                  <a:srgbClr val="002060"/>
                </a:solidFill>
                <a:effectLst/>
                <a:ea typeface="Times New Roman" panose="02020603050405020304" pitchFamily="18" charset="0"/>
                <a:cs typeface="Arial" panose="020B0604020202020204" pitchFamily="34" charset="0"/>
              </a:rPr>
              <a:t> and </a:t>
            </a:r>
            <a:r>
              <a:rPr lang="en-US" sz="2000" dirty="0" err="1">
                <a:solidFill>
                  <a:srgbClr val="002060"/>
                </a:solidFill>
                <a:effectLst/>
                <a:ea typeface="Times New Roman" panose="02020603050405020304" pitchFamily="18" charset="0"/>
                <a:cs typeface="Arial" panose="020B0604020202020204" pitchFamily="34" charset="0"/>
              </a:rPr>
              <a:t>y</a:t>
            </a:r>
            <a:r>
              <a:rPr lang="en-US" sz="2000" baseline="-25000" dirty="0" err="1">
                <a:solidFill>
                  <a:srgbClr val="002060"/>
                </a:solidFill>
                <a:effectLst/>
                <a:ea typeface="Times New Roman" panose="02020603050405020304" pitchFamily="18" charset="0"/>
                <a:cs typeface="Arial" panose="020B0604020202020204" pitchFamily="34" charset="0"/>
              </a:rPr>
              <a:t>k</a:t>
            </a:r>
            <a:r>
              <a:rPr lang="en-US" sz="2000" dirty="0">
                <a:solidFill>
                  <a:srgbClr val="002060"/>
                </a:solidFill>
                <a:effectLst/>
                <a:ea typeface="Times New Roman" panose="02020603050405020304" pitchFamily="18" charset="0"/>
                <a:cs typeface="Arial" panose="020B0604020202020204" pitchFamily="34" charset="0"/>
              </a:rPr>
              <a:t>, and their velocities, also. The </a:t>
            </a:r>
            <a:r>
              <a:rPr lang="en-US" sz="2000" dirty="0" err="1">
                <a:solidFill>
                  <a:srgbClr val="002060"/>
                </a:solidFill>
                <a:effectLst/>
                <a:ea typeface="Times New Roman" panose="02020603050405020304" pitchFamily="18" charset="0"/>
                <a:cs typeface="Arial" panose="020B0604020202020204" pitchFamily="34" charset="0"/>
              </a:rPr>
              <a:t>x</a:t>
            </a:r>
            <a:r>
              <a:rPr lang="en-US" sz="2000" baseline="-25000" dirty="0" err="1">
                <a:solidFill>
                  <a:srgbClr val="002060"/>
                </a:solidFill>
                <a:effectLst/>
                <a:ea typeface="Times New Roman" panose="02020603050405020304" pitchFamily="18" charset="0"/>
                <a:cs typeface="Arial" panose="020B0604020202020204" pitchFamily="34" charset="0"/>
              </a:rPr>
              <a:t>k</a:t>
            </a:r>
            <a:r>
              <a:rPr lang="en-US" sz="2000" dirty="0">
                <a:solidFill>
                  <a:srgbClr val="002060"/>
                </a:solidFill>
                <a:effectLst/>
                <a:ea typeface="Times New Roman" panose="02020603050405020304" pitchFamily="18" charset="0"/>
                <a:cs typeface="Arial" panose="020B0604020202020204" pitchFamily="34" charset="0"/>
              </a:rPr>
              <a:t> and </a:t>
            </a:r>
            <a:r>
              <a:rPr lang="en-US" sz="2000" dirty="0" err="1">
                <a:solidFill>
                  <a:srgbClr val="002060"/>
                </a:solidFill>
                <a:effectLst/>
                <a:ea typeface="Times New Roman" panose="02020603050405020304" pitchFamily="18" charset="0"/>
                <a:cs typeface="Arial" panose="020B0604020202020204" pitchFamily="34" charset="0"/>
              </a:rPr>
              <a:t>y</a:t>
            </a:r>
            <a:r>
              <a:rPr lang="en-US" sz="2000" baseline="-25000" dirty="0" err="1">
                <a:solidFill>
                  <a:srgbClr val="002060"/>
                </a:solidFill>
                <a:effectLst/>
                <a:ea typeface="Times New Roman" panose="02020603050405020304" pitchFamily="18" charset="0"/>
                <a:cs typeface="Arial" panose="020B0604020202020204" pitchFamily="34" charset="0"/>
              </a:rPr>
              <a:t>k</a:t>
            </a:r>
            <a:r>
              <a:rPr lang="en-US" sz="2000" baseline="-25000" dirty="0">
                <a:solidFill>
                  <a:srgbClr val="002060"/>
                </a:solidFill>
                <a:effectLst/>
                <a:ea typeface="Times New Roman" panose="02020603050405020304" pitchFamily="18" charset="0"/>
                <a:cs typeface="Arial" panose="020B0604020202020204" pitchFamily="34" charset="0"/>
              </a:rPr>
              <a:t> </a:t>
            </a:r>
            <a:r>
              <a:rPr lang="en-US" sz="2000" dirty="0">
                <a:solidFill>
                  <a:srgbClr val="002060"/>
                </a:solidFill>
                <a:effectLst/>
                <a:ea typeface="Times New Roman" panose="02020603050405020304" pitchFamily="18" charset="0"/>
                <a:cs typeface="Arial" panose="020B0604020202020204" pitchFamily="34" charset="0"/>
              </a:rPr>
              <a:t>are coordinate of tip of composite spring in point K, in x-y plane. </a:t>
            </a:r>
            <a:r>
              <a:rPr lang="en-US" sz="2000" dirty="0">
                <a:solidFill>
                  <a:srgbClr val="000000"/>
                </a:solidFill>
                <a:effectLst/>
                <a:ea typeface="Times New Roman" panose="02020603050405020304" pitchFamily="18" charset="0"/>
                <a:cs typeface="Arial" panose="020B0604020202020204" pitchFamily="34" charset="0"/>
              </a:rPr>
              <a:t>The motion (motion velocity) of point K of composite spring is presented in Fig. 34 (Fig. 36), for II Example in a short time interval t = 4.7-5 [s]. We can see that motion (motion velocity) of point K </a:t>
            </a:r>
            <a:r>
              <a:rPr lang="en-US" sz="2000" dirty="0">
                <a:effectLst/>
                <a:ea typeface="Times New Roman" panose="02020603050405020304" pitchFamily="18" charset="0"/>
                <a:cs typeface="Arial" panose="020B0604020202020204" pitchFamily="34" charset="0"/>
              </a:rPr>
              <a:t>oscillatory</a:t>
            </a:r>
            <a:r>
              <a:rPr lang="en-US" sz="2000" dirty="0">
                <a:solidFill>
                  <a:srgbClr val="000000"/>
                </a:solidFill>
                <a:effectLst/>
                <a:ea typeface="Times New Roman" panose="02020603050405020304" pitchFamily="18" charset="0"/>
                <a:cs typeface="Arial" panose="020B0604020202020204" pitchFamily="34" charset="0"/>
              </a:rPr>
              <a:t>, cyclically and that is rhythmically repeating. When we analyze motion (motion velocity) of point K for Example III, in Fig. 35 (Fig. 37), for a same time interval t = 4.7-5 [s], we can see different motion comparing with Example II.</a:t>
            </a:r>
            <a:endParaRPr lang="en-US" sz="2000" dirty="0">
              <a:effectLst/>
              <a:ea typeface="Times New Roman" panose="02020603050405020304" pitchFamily="18" charset="0"/>
              <a:cs typeface="Arial" panose="020B0604020202020204" pitchFamily="34" charset="0"/>
            </a:endParaRPr>
          </a:p>
          <a:p>
            <a:pPr lvl="0" eaLnBrk="0" hangingPunct="0"/>
            <a:endParaRPr kumimoji="0" lang="sr-Latn-RS" altLang="en-US" sz="2000" i="0" u="none" strike="noStrike" cap="none" normalizeH="0" baseline="0" dirty="0">
              <a:ln>
                <a:noFill/>
              </a:ln>
              <a:solidFill>
                <a:srgbClr val="002060"/>
              </a:solidFill>
              <a:effectLst/>
              <a:latin typeface="Arial" panose="020B0604020202020204" pitchFamily="34" charset="0"/>
            </a:endParaRPr>
          </a:p>
        </p:txBody>
      </p:sp>
      <p:sp>
        <p:nvSpPr>
          <p:cNvPr id="2" name="Rectangle 2">
            <a:extLst>
              <a:ext uri="{FF2B5EF4-FFF2-40B4-BE49-F238E27FC236}">
                <a16:creationId xmlns:a16="http://schemas.microsoft.com/office/drawing/2014/main" id="{6660DD5A-ECA0-4C3E-82E1-A695784B1F3E}"/>
              </a:ext>
            </a:extLst>
          </p:cNvPr>
          <p:cNvSpPr>
            <a:spLocks noChangeArrowheads="1"/>
          </p:cNvSpPr>
          <p:nvPr/>
        </p:nvSpPr>
        <p:spPr bwMode="auto">
          <a:xfrm>
            <a:off x="-664026" y="6023150"/>
            <a:ext cx="1945028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03603B88-B959-4629-A436-5DA0A3E9EA8B}"/>
              </a:ext>
            </a:extLst>
          </p:cNvPr>
          <p:cNvGraphicFramePr>
            <a:graphicFrameLocks noChangeAspect="1"/>
          </p:cNvGraphicFramePr>
          <p:nvPr>
            <p:extLst>
              <p:ext uri="{D42A27DB-BD31-4B8C-83A1-F6EECF244321}">
                <p14:modId xmlns:p14="http://schemas.microsoft.com/office/powerpoint/2010/main" val="1324494381"/>
              </p:ext>
            </p:extLst>
          </p:nvPr>
        </p:nvGraphicFramePr>
        <p:xfrm>
          <a:off x="82886" y="3527485"/>
          <a:ext cx="1737325" cy="477068"/>
        </p:xfrm>
        <a:graphic>
          <a:graphicData uri="http://schemas.openxmlformats.org/presentationml/2006/ole">
            <mc:AlternateContent xmlns:mc="http://schemas.openxmlformats.org/markup-compatibility/2006">
              <mc:Choice xmlns:v="urn:schemas-microsoft-com:vml" Requires="v">
                <p:oleObj spid="_x0000_s48147" r:id="rId5" imgW="698197" imgH="203112" progId="Equation.3">
                  <p:embed/>
                </p:oleObj>
              </mc:Choice>
              <mc:Fallback>
                <p:oleObj r:id="rId5" imgW="698197" imgH="203112"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86" y="3527485"/>
                        <a:ext cx="1737325" cy="477068"/>
                      </a:xfrm>
                      <a:prstGeom prst="rect">
                        <a:avLst/>
                      </a:prstGeom>
                      <a:noFill/>
                    </p:spPr>
                  </p:pic>
                </p:oleObj>
              </mc:Fallback>
            </mc:AlternateContent>
          </a:graphicData>
        </a:graphic>
      </p:graphicFrame>
    </p:spTree>
    <p:extLst>
      <p:ext uri="{BB962C8B-B14F-4D97-AF65-F5344CB8AC3E}">
        <p14:creationId xmlns:p14="http://schemas.microsoft.com/office/powerpoint/2010/main" val="1391918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BFB7477A-5FBC-4840-9157-CBA416CCF48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5" name="Segnaposto numero diapositiva 4">
            <a:extLst>
              <a:ext uri="{FF2B5EF4-FFF2-40B4-BE49-F238E27FC236}">
                <a16:creationId xmlns:a16="http://schemas.microsoft.com/office/drawing/2014/main" id="{C78B0CD3-CFFE-4B42-B302-529662834A9E}"/>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26</a:t>
            </a:fld>
            <a:endParaRPr lang="en-US" altLang="en-US" sz="1200">
              <a:solidFill>
                <a:srgbClr val="898989"/>
              </a:solidFill>
            </a:endParaRPr>
          </a:p>
        </p:txBody>
      </p:sp>
      <p:sp>
        <p:nvSpPr>
          <p:cNvPr id="6" name="Segnaposto data 2">
            <a:extLst>
              <a:ext uri="{FF2B5EF4-FFF2-40B4-BE49-F238E27FC236}">
                <a16:creationId xmlns:a16="http://schemas.microsoft.com/office/drawing/2014/main" id="{D0E8B4B7-193B-467A-8AD1-4D7FA89E3AA6}"/>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
        <p:nvSpPr>
          <p:cNvPr id="7" name="Rectangle 6">
            <a:extLst>
              <a:ext uri="{FF2B5EF4-FFF2-40B4-BE49-F238E27FC236}">
                <a16:creationId xmlns:a16="http://schemas.microsoft.com/office/drawing/2014/main" id="{B138988A-819C-449A-A735-D6F6BF225122}"/>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21" name="TextBox 20">
            <a:extLst>
              <a:ext uri="{FF2B5EF4-FFF2-40B4-BE49-F238E27FC236}">
                <a16:creationId xmlns:a16="http://schemas.microsoft.com/office/drawing/2014/main" id="{F14B5281-E15C-453F-AB2F-B124ABA590D6}"/>
              </a:ext>
            </a:extLst>
          </p:cNvPr>
          <p:cNvSpPr txBox="1"/>
          <p:nvPr/>
        </p:nvSpPr>
        <p:spPr>
          <a:xfrm>
            <a:off x="0" y="2628600"/>
            <a:ext cx="4355976" cy="553998"/>
          </a:xfrm>
          <a:prstGeom prst="rect">
            <a:avLst/>
          </a:prstGeom>
          <a:noFill/>
        </p:spPr>
        <p:txBody>
          <a:bodyPr wrap="square">
            <a:spAutoFit/>
          </a:bodyPr>
          <a:lstStyle/>
          <a:p>
            <a:pPr algn="just">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34. Motion of point K </a:t>
            </a:r>
            <a:r>
              <a:rPr lang="en-US" sz="1500" b="0" dirty="0">
                <a:solidFill>
                  <a:srgbClr val="00B0F0"/>
                </a:solidFill>
                <a:effectLst/>
                <a:ea typeface="Times New Roman" panose="02020603050405020304" pitchFamily="18" charset="0"/>
                <a:cs typeface="Arial" panose="020B0604020202020204" pitchFamily="34" charset="0"/>
              </a:rPr>
              <a:t>of carrier of conveyor</a:t>
            </a:r>
            <a:r>
              <a:rPr lang="pl-PL" sz="1500" b="0" dirty="0">
                <a:solidFill>
                  <a:srgbClr val="00B0F0"/>
                </a:solidFill>
                <a:effectLst/>
                <a:ea typeface="Times New Roman" panose="02020603050405020304" pitchFamily="18" charset="0"/>
                <a:cs typeface="Arial" panose="020B0604020202020204" pitchFamily="34" charset="0"/>
              </a:rPr>
              <a:t> in x-y plane, Example II.</a:t>
            </a:r>
            <a:endParaRPr lang="en-US" sz="1500" b="0" dirty="0">
              <a:solidFill>
                <a:srgbClr val="00B0F0"/>
              </a:solidFill>
              <a:effectLst/>
              <a:ea typeface="Times New Roman" panose="02020603050405020304" pitchFamily="18" charset="0"/>
              <a:cs typeface="Arial" panose="020B0604020202020204" pitchFamily="34" charset="0"/>
            </a:endParaRPr>
          </a:p>
        </p:txBody>
      </p:sp>
      <p:sp>
        <p:nvSpPr>
          <p:cNvPr id="23" name="TextBox 22">
            <a:extLst>
              <a:ext uri="{FF2B5EF4-FFF2-40B4-BE49-F238E27FC236}">
                <a16:creationId xmlns:a16="http://schemas.microsoft.com/office/drawing/2014/main" id="{99DDCA4C-C99A-4FBB-BBD9-CA2CD323173C}"/>
              </a:ext>
            </a:extLst>
          </p:cNvPr>
          <p:cNvSpPr txBox="1"/>
          <p:nvPr/>
        </p:nvSpPr>
        <p:spPr>
          <a:xfrm>
            <a:off x="4572000" y="2663951"/>
            <a:ext cx="4265282" cy="553998"/>
          </a:xfrm>
          <a:prstGeom prst="rect">
            <a:avLst/>
          </a:prstGeom>
          <a:noFill/>
        </p:spPr>
        <p:txBody>
          <a:bodyPr wrap="square">
            <a:spAutoFit/>
          </a:bodyPr>
          <a:lstStyle/>
          <a:p>
            <a:pPr algn="just">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a:t>
            </a:r>
            <a:r>
              <a:rPr lang="sr-Latn-RS" sz="1500" b="0" dirty="0">
                <a:solidFill>
                  <a:srgbClr val="00B0F0"/>
                </a:solidFill>
                <a:effectLst/>
                <a:ea typeface="Times New Roman" panose="02020603050405020304" pitchFamily="18" charset="0"/>
                <a:cs typeface="Arial" panose="020B0604020202020204" pitchFamily="34" charset="0"/>
              </a:rPr>
              <a:t>35</a:t>
            </a:r>
            <a:r>
              <a:rPr lang="pl-PL" sz="1500" b="0" dirty="0">
                <a:solidFill>
                  <a:srgbClr val="00B0F0"/>
                </a:solidFill>
                <a:effectLst/>
                <a:ea typeface="Times New Roman" panose="02020603050405020304" pitchFamily="18" charset="0"/>
                <a:cs typeface="Arial" panose="020B0604020202020204" pitchFamily="34" charset="0"/>
              </a:rPr>
              <a:t>. Motion of point K </a:t>
            </a:r>
            <a:r>
              <a:rPr lang="en-US" sz="1500" b="0" dirty="0">
                <a:solidFill>
                  <a:srgbClr val="00B0F0"/>
                </a:solidFill>
                <a:effectLst/>
                <a:ea typeface="Times New Roman" panose="02020603050405020304" pitchFamily="18" charset="0"/>
                <a:cs typeface="Arial" panose="020B0604020202020204" pitchFamily="34" charset="0"/>
              </a:rPr>
              <a:t>of carrier of conveyor</a:t>
            </a:r>
            <a:r>
              <a:rPr lang="pl-PL" sz="1500" b="0" dirty="0">
                <a:solidFill>
                  <a:srgbClr val="00B0F0"/>
                </a:solidFill>
                <a:effectLst/>
                <a:ea typeface="Times New Roman" panose="02020603050405020304" pitchFamily="18" charset="0"/>
                <a:cs typeface="Arial" panose="020B0604020202020204" pitchFamily="34" charset="0"/>
              </a:rPr>
              <a:t> in x-y plane, Example III.</a:t>
            </a:r>
            <a:endParaRPr lang="en-US" sz="1500" b="0" dirty="0">
              <a:solidFill>
                <a:srgbClr val="00B0F0"/>
              </a:solidFill>
              <a:effectLst/>
              <a:ea typeface="Times New Roman" panose="02020603050405020304" pitchFamily="18" charset="0"/>
              <a:cs typeface="Arial" panose="020B0604020202020204" pitchFamily="34" charset="0"/>
            </a:endParaRPr>
          </a:p>
        </p:txBody>
      </p:sp>
      <p:sp>
        <p:nvSpPr>
          <p:cNvPr id="30" name="TextBox 29">
            <a:extLst>
              <a:ext uri="{FF2B5EF4-FFF2-40B4-BE49-F238E27FC236}">
                <a16:creationId xmlns:a16="http://schemas.microsoft.com/office/drawing/2014/main" id="{6E235C4A-9EE2-4C44-B0F8-509393294363}"/>
              </a:ext>
            </a:extLst>
          </p:cNvPr>
          <p:cNvSpPr txBox="1"/>
          <p:nvPr/>
        </p:nvSpPr>
        <p:spPr>
          <a:xfrm>
            <a:off x="188570" y="5700216"/>
            <a:ext cx="4274753" cy="784830"/>
          </a:xfrm>
          <a:prstGeom prst="rect">
            <a:avLst/>
          </a:prstGeom>
          <a:noFill/>
        </p:spPr>
        <p:txBody>
          <a:bodyPr wrap="square">
            <a:spAutoFit/>
          </a:bodyPr>
          <a:lstStyle/>
          <a:p>
            <a:pPr algn="just">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36. </a:t>
            </a:r>
            <a:r>
              <a:rPr lang="en-US" sz="1500" b="0" dirty="0">
                <a:solidFill>
                  <a:srgbClr val="00B0F0"/>
                </a:solidFill>
                <a:effectLst/>
                <a:ea typeface="Times New Roman" panose="02020603050405020304" pitchFamily="18" charset="0"/>
                <a:cs typeface="Arial" panose="020B0604020202020204" pitchFamily="34" charset="0"/>
              </a:rPr>
              <a:t>Velocity of the change of m</a:t>
            </a:r>
            <a:r>
              <a:rPr lang="pl-PL" sz="1500" b="0" dirty="0">
                <a:solidFill>
                  <a:srgbClr val="00B0F0"/>
                </a:solidFill>
                <a:effectLst/>
                <a:ea typeface="Times New Roman" panose="02020603050405020304" pitchFamily="18" charset="0"/>
                <a:cs typeface="Arial" panose="020B0604020202020204" pitchFamily="34" charset="0"/>
              </a:rPr>
              <a:t>otion of point K </a:t>
            </a:r>
            <a:r>
              <a:rPr lang="en-US" sz="1500" b="0" dirty="0">
                <a:solidFill>
                  <a:srgbClr val="00B0F0"/>
                </a:solidFill>
                <a:effectLst/>
                <a:ea typeface="Times New Roman" panose="02020603050405020304" pitchFamily="18" charset="0"/>
                <a:cs typeface="Arial" panose="020B0604020202020204" pitchFamily="34" charset="0"/>
              </a:rPr>
              <a:t>of carrier of conveyor</a:t>
            </a:r>
            <a:r>
              <a:rPr lang="pl-PL" sz="1500" b="0" dirty="0">
                <a:solidFill>
                  <a:srgbClr val="00B0F0"/>
                </a:solidFill>
                <a:effectLst/>
                <a:ea typeface="Times New Roman" panose="02020603050405020304" pitchFamily="18" charset="0"/>
                <a:cs typeface="Arial" panose="020B0604020202020204" pitchFamily="34" charset="0"/>
              </a:rPr>
              <a:t> in x-y plane, Example II.</a:t>
            </a:r>
            <a:endParaRPr lang="en-US" sz="1500" b="0" dirty="0">
              <a:solidFill>
                <a:srgbClr val="00B0F0"/>
              </a:solidFill>
              <a:effectLst/>
              <a:ea typeface="Times New Roman" panose="02020603050405020304" pitchFamily="18" charset="0"/>
              <a:cs typeface="Arial" panose="020B0604020202020204" pitchFamily="34" charset="0"/>
            </a:endParaRPr>
          </a:p>
          <a:p>
            <a:pPr algn="just">
              <a:spcBef>
                <a:spcPts val="0"/>
              </a:spcBef>
              <a:spcAft>
                <a:spcPts val="0"/>
              </a:spcAft>
            </a:pPr>
            <a:endParaRPr lang="en-US" sz="1500" b="0" dirty="0">
              <a:solidFill>
                <a:srgbClr val="00B0F0"/>
              </a:solidFill>
              <a:effectLst/>
              <a:ea typeface="Times New Roman" panose="02020603050405020304" pitchFamily="18" charset="0"/>
              <a:cs typeface="Arial" panose="020B0604020202020204" pitchFamily="34" charset="0"/>
            </a:endParaRPr>
          </a:p>
        </p:txBody>
      </p:sp>
      <p:sp>
        <p:nvSpPr>
          <p:cNvPr id="31" name="TextBox 30">
            <a:extLst>
              <a:ext uri="{FF2B5EF4-FFF2-40B4-BE49-F238E27FC236}">
                <a16:creationId xmlns:a16="http://schemas.microsoft.com/office/drawing/2014/main" id="{D6AF6725-ABEE-4A22-9D83-AAACA4B65468}"/>
              </a:ext>
            </a:extLst>
          </p:cNvPr>
          <p:cNvSpPr txBox="1"/>
          <p:nvPr/>
        </p:nvSpPr>
        <p:spPr>
          <a:xfrm>
            <a:off x="4680679" y="5670521"/>
            <a:ext cx="4317504" cy="784830"/>
          </a:xfrm>
          <a:prstGeom prst="rect">
            <a:avLst/>
          </a:prstGeom>
          <a:noFill/>
        </p:spPr>
        <p:txBody>
          <a:bodyPr wrap="square">
            <a:spAutoFit/>
          </a:bodyPr>
          <a:lstStyle/>
          <a:p>
            <a:pPr algn="just">
              <a:spcBef>
                <a:spcPts val="0"/>
              </a:spcBef>
              <a:spcAft>
                <a:spcPts val="0"/>
              </a:spcAft>
            </a:pPr>
            <a:r>
              <a:rPr lang="pl-PL" sz="1500" b="0" dirty="0">
                <a:solidFill>
                  <a:srgbClr val="00B0F0"/>
                </a:solidFill>
                <a:effectLst/>
                <a:ea typeface="Times New Roman" panose="02020603050405020304" pitchFamily="18" charset="0"/>
                <a:cs typeface="Arial" panose="020B0604020202020204" pitchFamily="34" charset="0"/>
              </a:rPr>
              <a:t>Fig. 37. </a:t>
            </a:r>
            <a:r>
              <a:rPr lang="en-US" sz="1500" b="0" dirty="0">
                <a:solidFill>
                  <a:srgbClr val="00B0F0"/>
                </a:solidFill>
                <a:effectLst/>
                <a:ea typeface="Times New Roman" panose="02020603050405020304" pitchFamily="18" charset="0"/>
                <a:cs typeface="Arial" panose="020B0604020202020204" pitchFamily="34" charset="0"/>
              </a:rPr>
              <a:t>Velocity of the change of m</a:t>
            </a:r>
            <a:r>
              <a:rPr lang="pl-PL" sz="1500" b="0" dirty="0">
                <a:solidFill>
                  <a:srgbClr val="00B0F0"/>
                </a:solidFill>
                <a:effectLst/>
                <a:ea typeface="Times New Roman" panose="02020603050405020304" pitchFamily="18" charset="0"/>
                <a:cs typeface="Arial" panose="020B0604020202020204" pitchFamily="34" charset="0"/>
              </a:rPr>
              <a:t>otion of point K </a:t>
            </a:r>
            <a:r>
              <a:rPr lang="en-US" sz="1500" b="0" dirty="0">
                <a:solidFill>
                  <a:srgbClr val="00B0F0"/>
                </a:solidFill>
                <a:effectLst/>
                <a:ea typeface="Times New Roman" panose="02020603050405020304" pitchFamily="18" charset="0"/>
                <a:cs typeface="Arial" panose="020B0604020202020204" pitchFamily="34" charset="0"/>
              </a:rPr>
              <a:t>of carrier of conveyor</a:t>
            </a:r>
            <a:r>
              <a:rPr lang="pl-PL" sz="1500" b="0" dirty="0">
                <a:solidFill>
                  <a:srgbClr val="00B0F0"/>
                </a:solidFill>
                <a:effectLst/>
                <a:ea typeface="Times New Roman" panose="02020603050405020304" pitchFamily="18" charset="0"/>
                <a:cs typeface="Arial" panose="020B0604020202020204" pitchFamily="34" charset="0"/>
              </a:rPr>
              <a:t> in x-y plane, Example III.</a:t>
            </a:r>
            <a:endParaRPr lang="en-US" sz="1500" b="0" dirty="0">
              <a:solidFill>
                <a:srgbClr val="00B0F0"/>
              </a:solidFill>
              <a:effectLst/>
              <a:ea typeface="Times New Roman" panose="02020603050405020304" pitchFamily="18" charset="0"/>
              <a:cs typeface="Arial" panose="020B0604020202020204" pitchFamily="34" charset="0"/>
            </a:endParaRPr>
          </a:p>
          <a:p>
            <a:pPr marL="0" marR="0" algn="just">
              <a:spcBef>
                <a:spcPts val="0"/>
              </a:spcBef>
              <a:spcAft>
                <a:spcPts val="0"/>
              </a:spcAft>
            </a:pPr>
            <a:endParaRPr lang="en-US" sz="1500" b="0" dirty="0">
              <a:solidFill>
                <a:srgbClr val="00B0F0"/>
              </a:solidFill>
              <a:effectLst/>
              <a:ea typeface="Times New Roman" panose="02020603050405020304" pitchFamily="18" charset="0"/>
              <a:cs typeface="Arial" panose="020B0604020202020204" pitchFamily="34" charset="0"/>
            </a:endParaRPr>
          </a:p>
        </p:txBody>
      </p:sp>
      <p:pic>
        <p:nvPicPr>
          <p:cNvPr id="2" name="Picture 1">
            <a:extLst>
              <a:ext uri="{FF2B5EF4-FFF2-40B4-BE49-F238E27FC236}">
                <a16:creationId xmlns:a16="http://schemas.microsoft.com/office/drawing/2014/main" id="{051D382B-DA16-467F-B0BB-064BC96DC8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782" y="338554"/>
            <a:ext cx="3735245" cy="2354336"/>
          </a:xfrm>
          <a:prstGeom prst="rect">
            <a:avLst/>
          </a:prstGeom>
          <a:noFill/>
          <a:ln>
            <a:noFill/>
          </a:ln>
        </p:spPr>
      </p:pic>
      <p:pic>
        <p:nvPicPr>
          <p:cNvPr id="8" name="Picture 7">
            <a:extLst>
              <a:ext uri="{FF2B5EF4-FFF2-40B4-BE49-F238E27FC236}">
                <a16:creationId xmlns:a16="http://schemas.microsoft.com/office/drawing/2014/main" id="{DBE4E5D2-C2F3-48E3-943E-53321E50B6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3322" y="344924"/>
            <a:ext cx="3637069" cy="2314498"/>
          </a:xfrm>
          <a:prstGeom prst="rect">
            <a:avLst/>
          </a:prstGeom>
          <a:noFill/>
          <a:ln>
            <a:noFill/>
          </a:ln>
        </p:spPr>
      </p:pic>
      <p:pic>
        <p:nvPicPr>
          <p:cNvPr id="9" name="Picture 8">
            <a:extLst>
              <a:ext uri="{FF2B5EF4-FFF2-40B4-BE49-F238E27FC236}">
                <a16:creationId xmlns:a16="http://schemas.microsoft.com/office/drawing/2014/main" id="{4972A2BB-D663-4609-A39A-52B73B74C6F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3" y="3294322"/>
            <a:ext cx="3785215" cy="2439361"/>
          </a:xfrm>
          <a:prstGeom prst="rect">
            <a:avLst/>
          </a:prstGeom>
          <a:noFill/>
          <a:ln>
            <a:noFill/>
          </a:ln>
        </p:spPr>
      </p:pic>
      <p:pic>
        <p:nvPicPr>
          <p:cNvPr id="14" name="Picture 13">
            <a:extLst>
              <a:ext uri="{FF2B5EF4-FFF2-40B4-BE49-F238E27FC236}">
                <a16:creationId xmlns:a16="http://schemas.microsoft.com/office/drawing/2014/main" id="{9FD9821E-409C-4C2C-AFB7-9E68E3F0C55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7924" y="3217949"/>
            <a:ext cx="3831067" cy="2515734"/>
          </a:xfrm>
          <a:prstGeom prst="rect">
            <a:avLst/>
          </a:prstGeom>
          <a:noFill/>
          <a:ln>
            <a:noFill/>
          </a:ln>
        </p:spPr>
      </p:pic>
    </p:spTree>
    <p:extLst>
      <p:ext uri="{BB962C8B-B14F-4D97-AF65-F5344CB8AC3E}">
        <p14:creationId xmlns:p14="http://schemas.microsoft.com/office/powerpoint/2010/main" val="750739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BFB7477A-5FBC-4840-9157-CBA416CCF48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5" name="Segnaposto numero diapositiva 4">
            <a:extLst>
              <a:ext uri="{FF2B5EF4-FFF2-40B4-BE49-F238E27FC236}">
                <a16:creationId xmlns:a16="http://schemas.microsoft.com/office/drawing/2014/main" id="{C78B0CD3-CFFE-4B42-B302-529662834A9E}"/>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27</a:t>
            </a:fld>
            <a:endParaRPr lang="en-US" altLang="en-US" sz="1200">
              <a:solidFill>
                <a:srgbClr val="898989"/>
              </a:solidFill>
            </a:endParaRPr>
          </a:p>
        </p:txBody>
      </p:sp>
      <p:sp>
        <p:nvSpPr>
          <p:cNvPr id="6" name="Segnaposto data 2">
            <a:extLst>
              <a:ext uri="{FF2B5EF4-FFF2-40B4-BE49-F238E27FC236}">
                <a16:creationId xmlns:a16="http://schemas.microsoft.com/office/drawing/2014/main" id="{D0E8B4B7-193B-467A-8AD1-4D7FA89E3AA6}"/>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
        <p:nvSpPr>
          <p:cNvPr id="7" name="Rectangle 6">
            <a:extLst>
              <a:ext uri="{FF2B5EF4-FFF2-40B4-BE49-F238E27FC236}">
                <a16:creationId xmlns:a16="http://schemas.microsoft.com/office/drawing/2014/main" id="{B138988A-819C-449A-A735-D6F6BF225122}"/>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15" name="TextBox 14">
            <a:extLst>
              <a:ext uri="{FF2B5EF4-FFF2-40B4-BE49-F238E27FC236}">
                <a16:creationId xmlns:a16="http://schemas.microsoft.com/office/drawing/2014/main" id="{0045B704-D223-4519-AEB9-12680111560A}"/>
              </a:ext>
            </a:extLst>
          </p:cNvPr>
          <p:cNvSpPr txBox="1"/>
          <p:nvPr/>
        </p:nvSpPr>
        <p:spPr>
          <a:xfrm>
            <a:off x="1673286" y="349642"/>
            <a:ext cx="4596062" cy="400110"/>
          </a:xfrm>
          <a:prstGeom prst="rect">
            <a:avLst/>
          </a:prstGeom>
          <a:noFill/>
        </p:spPr>
        <p:txBody>
          <a:bodyPr wrap="square">
            <a:spAutoFit/>
          </a:bodyPr>
          <a:lstStyle/>
          <a:p>
            <a:pPr marR="0" lvl="0" algn="ctr">
              <a:spcBef>
                <a:spcPts val="0"/>
              </a:spcBef>
              <a:spcAft>
                <a:spcPts val="0"/>
              </a:spcAft>
              <a:tabLst>
                <a:tab pos="457200" algn="l"/>
              </a:tabLst>
            </a:pPr>
            <a:r>
              <a:rPr lang="en-US" sz="2000" b="1" dirty="0">
                <a:solidFill>
                  <a:srgbClr val="002060"/>
                </a:solidFill>
                <a:effectLst/>
                <a:ea typeface="Times New Roman" panose="02020603050405020304" pitchFamily="18" charset="0"/>
                <a:cs typeface="Arial" panose="020B0604020202020204" pitchFamily="34" charset="0"/>
              </a:rPr>
              <a:t>Conclusion</a:t>
            </a:r>
          </a:p>
        </p:txBody>
      </p:sp>
      <p:sp>
        <p:nvSpPr>
          <p:cNvPr id="17" name="TextBox 16">
            <a:extLst>
              <a:ext uri="{FF2B5EF4-FFF2-40B4-BE49-F238E27FC236}">
                <a16:creationId xmlns:a16="http://schemas.microsoft.com/office/drawing/2014/main" id="{F4151CAB-4F97-4EBA-BA23-50B09E58E252}"/>
              </a:ext>
            </a:extLst>
          </p:cNvPr>
          <p:cNvSpPr txBox="1"/>
          <p:nvPr/>
        </p:nvSpPr>
        <p:spPr>
          <a:xfrm>
            <a:off x="-23624" y="804604"/>
            <a:ext cx="9144000" cy="5940088"/>
          </a:xfrm>
          <a:prstGeom prst="rect">
            <a:avLst/>
          </a:prstGeom>
          <a:noFill/>
        </p:spPr>
        <p:txBody>
          <a:bodyPr wrap="square">
            <a:spAutoFit/>
          </a:bodyPr>
          <a:lstStyle/>
          <a:p>
            <a:pPr marL="0" marR="0" indent="144145" algn="just">
              <a:spcBef>
                <a:spcPts val="0"/>
              </a:spcBef>
              <a:spcAft>
                <a:spcPts val="0"/>
              </a:spcAft>
              <a:tabLst>
                <a:tab pos="360045" algn="l"/>
                <a:tab pos="720090" algn="l"/>
              </a:tabLst>
            </a:pPr>
            <a:r>
              <a:rPr lang="en-US" sz="2000" dirty="0">
                <a:solidFill>
                  <a:srgbClr val="002060"/>
                </a:solidFill>
                <a:effectLst/>
                <a:ea typeface="Times New Roman" panose="02020603050405020304" pitchFamily="18" charset="0"/>
                <a:cs typeface="Arial" panose="020B0604020202020204" pitchFamily="34" charset="0"/>
              </a:rPr>
              <a:t>Three mathematical models of the system are defined when:</a:t>
            </a:r>
          </a:p>
          <a:p>
            <a:pPr marL="0" marR="0" indent="144145" algn="just">
              <a:spcBef>
                <a:spcPts val="0"/>
              </a:spcBef>
              <a:spcAft>
                <a:spcPts val="0"/>
              </a:spcAft>
              <a:tabLst>
                <a:tab pos="360045" algn="l"/>
                <a:tab pos="720090" algn="l"/>
              </a:tabLst>
            </a:pPr>
            <a:r>
              <a:rPr lang="en-US" sz="2000" dirty="0">
                <a:solidFill>
                  <a:srgbClr val="002060"/>
                </a:solidFill>
                <a:effectLst/>
                <a:ea typeface="Times New Roman" panose="02020603050405020304" pitchFamily="18" charset="0"/>
                <a:cs typeface="Arial" panose="020B0604020202020204" pitchFamily="34" charset="0"/>
              </a:rPr>
              <a:t>1. the motor force works continual in the finite time interval,</a:t>
            </a:r>
          </a:p>
          <a:p>
            <a:pPr marL="0" marR="0" indent="144145" algn="just">
              <a:spcBef>
                <a:spcPts val="0"/>
              </a:spcBef>
              <a:spcAft>
                <a:spcPts val="0"/>
              </a:spcAft>
              <a:tabLst>
                <a:tab pos="360045" algn="l"/>
                <a:tab pos="720090" algn="l"/>
              </a:tabLst>
            </a:pPr>
            <a:r>
              <a:rPr lang="en-US" sz="2000" dirty="0">
                <a:solidFill>
                  <a:srgbClr val="002060"/>
                </a:solidFill>
                <a:effectLst/>
                <a:ea typeface="Times New Roman" panose="02020603050405020304" pitchFamily="18" charset="0"/>
                <a:cs typeface="Arial" panose="020B0604020202020204" pitchFamily="34" charset="0"/>
              </a:rPr>
              <a:t>2. when the motor force works at small time interval,</a:t>
            </a:r>
          </a:p>
          <a:p>
            <a:pPr marL="0" marR="0" indent="144145" algn="just">
              <a:spcBef>
                <a:spcPts val="0"/>
              </a:spcBef>
              <a:spcAft>
                <a:spcPts val="0"/>
              </a:spcAft>
              <a:tabLst>
                <a:tab pos="360045" algn="l"/>
                <a:tab pos="720090" algn="l"/>
              </a:tabLst>
            </a:pPr>
            <a:r>
              <a:rPr lang="en-US" sz="2000" dirty="0">
                <a:solidFill>
                  <a:srgbClr val="002060"/>
                </a:solidFill>
                <a:effectLst/>
                <a:ea typeface="Times New Roman" panose="02020603050405020304" pitchFamily="18" charset="0"/>
                <a:cs typeface="Arial" panose="020B0604020202020204" pitchFamily="34" charset="0"/>
              </a:rPr>
              <a:t>3. conveyor mechanism is working without motor force; this model shows the dynamics of the response of the system after the impact of the motor force.</a:t>
            </a:r>
            <a:r>
              <a:rPr lang="sr-Latn-RS" sz="2000" dirty="0">
                <a:solidFill>
                  <a:srgbClr val="002060"/>
                </a:solidFill>
                <a:effectLst/>
                <a:ea typeface="Times New Roman" panose="02020603050405020304" pitchFamily="18" charset="0"/>
                <a:cs typeface="Arial" panose="020B0604020202020204" pitchFamily="34" charset="0"/>
              </a:rPr>
              <a:t> </a:t>
            </a:r>
          </a:p>
          <a:p>
            <a:pPr indent="144145" algn="just">
              <a:spcBef>
                <a:spcPts val="0"/>
              </a:spcBef>
              <a:spcAft>
                <a:spcPts val="0"/>
              </a:spcAft>
              <a:tabLst>
                <a:tab pos="360045" algn="l"/>
                <a:tab pos="720090" algn="l"/>
              </a:tabLst>
            </a:pPr>
            <a:r>
              <a:rPr lang="en-US" sz="2000" dirty="0">
                <a:solidFill>
                  <a:srgbClr val="002060"/>
                </a:solidFill>
                <a:effectLst/>
                <a:ea typeface="Times New Roman" panose="02020603050405020304" pitchFamily="18" charset="0"/>
                <a:cs typeface="Arial" panose="020B0604020202020204" pitchFamily="34" charset="0"/>
              </a:rPr>
              <a:t>If we choose the motor force to be impulse and needs to be repeating rhythmically, the work of the conveyor mechanism defines the model 2 and the model 3 that are cyclically and in the same order repetitive. In model 2, the phenomenon of collision is defined, and this is the moment when the motor hits the trough with force F, at small time period. Influence of the current force F is special phenomenon, which has own legality. At the moment of collision, the motor force does not only work on the elastic deformation of composite spring, coordinate p direction, but it also transmits and acts on other generalized coordinates, also, via Jacobi’s matrix. At the moment after impact act of the motor force on the vibratory conveyor, then the dynamics of the behavior of the system is different and it is mathematically formulated by the model 3. </a:t>
            </a:r>
          </a:p>
          <a:p>
            <a:pPr marL="0" marR="0" indent="144145" algn="just">
              <a:spcBef>
                <a:spcPts val="0"/>
              </a:spcBef>
              <a:spcAft>
                <a:spcPts val="0"/>
              </a:spcAft>
              <a:tabLst>
                <a:tab pos="360045" algn="l"/>
                <a:tab pos="720090" algn="l"/>
              </a:tabLst>
            </a:pPr>
            <a:endParaRPr lang="en-US" sz="2000"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5417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BFB7477A-5FBC-4840-9157-CBA416CCF48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5" name="Segnaposto numero diapositiva 4">
            <a:extLst>
              <a:ext uri="{FF2B5EF4-FFF2-40B4-BE49-F238E27FC236}">
                <a16:creationId xmlns:a16="http://schemas.microsoft.com/office/drawing/2014/main" id="{C78B0CD3-CFFE-4B42-B302-529662834A9E}"/>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28</a:t>
            </a:fld>
            <a:endParaRPr lang="en-US" altLang="en-US" sz="1200">
              <a:solidFill>
                <a:srgbClr val="898989"/>
              </a:solidFill>
            </a:endParaRPr>
          </a:p>
        </p:txBody>
      </p:sp>
      <p:sp>
        <p:nvSpPr>
          <p:cNvPr id="6" name="Segnaposto data 2">
            <a:extLst>
              <a:ext uri="{FF2B5EF4-FFF2-40B4-BE49-F238E27FC236}">
                <a16:creationId xmlns:a16="http://schemas.microsoft.com/office/drawing/2014/main" id="{D0E8B4B7-193B-467A-8AD1-4D7FA89E3AA6}"/>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
        <p:nvSpPr>
          <p:cNvPr id="7" name="Rectangle 6">
            <a:extLst>
              <a:ext uri="{FF2B5EF4-FFF2-40B4-BE49-F238E27FC236}">
                <a16:creationId xmlns:a16="http://schemas.microsoft.com/office/drawing/2014/main" id="{B138988A-819C-449A-A735-D6F6BF225122}"/>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17" name="TextBox 16">
            <a:extLst>
              <a:ext uri="{FF2B5EF4-FFF2-40B4-BE49-F238E27FC236}">
                <a16:creationId xmlns:a16="http://schemas.microsoft.com/office/drawing/2014/main" id="{F4151CAB-4F97-4EBA-BA23-50B09E58E252}"/>
              </a:ext>
            </a:extLst>
          </p:cNvPr>
          <p:cNvSpPr txBox="1"/>
          <p:nvPr/>
        </p:nvSpPr>
        <p:spPr>
          <a:xfrm>
            <a:off x="-36763" y="548680"/>
            <a:ext cx="9144000" cy="5940088"/>
          </a:xfrm>
          <a:prstGeom prst="rect">
            <a:avLst/>
          </a:prstGeom>
          <a:noFill/>
        </p:spPr>
        <p:txBody>
          <a:bodyPr wrap="square">
            <a:spAutoFit/>
          </a:bodyPr>
          <a:lstStyle/>
          <a:p>
            <a:pPr marL="0" marR="0" indent="144145" algn="just">
              <a:spcBef>
                <a:spcPts val="0"/>
              </a:spcBef>
              <a:spcAft>
                <a:spcPts val="0"/>
              </a:spcAft>
              <a:tabLst>
                <a:tab pos="360045" algn="l"/>
                <a:tab pos="720090" algn="l"/>
              </a:tabLst>
            </a:pPr>
            <a:r>
              <a:rPr lang="en-US" sz="2000" dirty="0">
                <a:solidFill>
                  <a:srgbClr val="002060"/>
                </a:solidFill>
                <a:effectLst/>
                <a:ea typeface="Times New Roman" panose="02020603050405020304" pitchFamily="18" charset="0"/>
                <a:cs typeface="Arial" panose="020B0604020202020204" pitchFamily="34" charset="0"/>
              </a:rPr>
              <a:t>A comparative analysis of this model was made with the so far known models in this field. </a:t>
            </a:r>
          </a:p>
          <a:p>
            <a:pPr marL="342900" marR="0" lvl="0" indent="-342900" algn="just">
              <a:spcBef>
                <a:spcPts val="0"/>
              </a:spcBef>
              <a:spcAft>
                <a:spcPts val="0"/>
              </a:spcAft>
              <a:buFont typeface="Wingdings" panose="05000000000000000000" pitchFamily="2" charset="2"/>
              <a:buChar char=""/>
            </a:pPr>
            <a:r>
              <a:rPr lang="en-US" sz="2000" dirty="0">
                <a:solidFill>
                  <a:srgbClr val="002060"/>
                </a:solidFill>
                <a:effectLst/>
                <a:ea typeface="Times New Roman" panose="02020603050405020304" pitchFamily="18" charset="0"/>
                <a:cs typeface="Arial" panose="020B0604020202020204" pitchFamily="34" charset="0"/>
              </a:rPr>
              <a:t>Different structure of inertia matrix </a:t>
            </a:r>
            <a:r>
              <a:rPr lang="en-US" sz="2000" i="1" dirty="0">
                <a:solidFill>
                  <a:srgbClr val="002060"/>
                </a:solidFill>
                <a:effectLst/>
                <a:ea typeface="Times New Roman" panose="02020603050405020304" pitchFamily="18" charset="0"/>
                <a:cs typeface="Arial" panose="020B0604020202020204" pitchFamily="34" charset="0"/>
              </a:rPr>
              <a:t>H</a:t>
            </a:r>
            <a:r>
              <a:rPr lang="en-US" sz="2000" dirty="0">
                <a:solidFill>
                  <a:srgbClr val="002060"/>
                </a:solidFill>
                <a:effectLst/>
                <a:ea typeface="Times New Roman" panose="02020603050405020304" pitchFamily="18" charset="0"/>
                <a:cs typeface="Arial" panose="020B0604020202020204" pitchFamily="34" charset="0"/>
              </a:rPr>
              <a:t>, different coupling between the generalized coordinates, through the inertial matrix </a:t>
            </a:r>
            <a:r>
              <a:rPr lang="en-US" sz="2000" i="1" dirty="0">
                <a:solidFill>
                  <a:srgbClr val="002060"/>
                </a:solidFill>
                <a:effectLst/>
                <a:ea typeface="Times New Roman" panose="02020603050405020304" pitchFamily="18" charset="0"/>
                <a:cs typeface="Arial" panose="020B0604020202020204" pitchFamily="34" charset="0"/>
              </a:rPr>
              <a:t>H</a:t>
            </a:r>
            <a:r>
              <a:rPr lang="en-US" sz="2000" dirty="0">
                <a:solidFill>
                  <a:srgbClr val="002060"/>
                </a:solidFill>
                <a:effectLst/>
                <a:ea typeface="Times New Roman" panose="02020603050405020304" pitchFamily="18" charset="0"/>
                <a:cs typeface="Arial" panose="020B0604020202020204" pitchFamily="34" charset="0"/>
              </a:rPr>
              <a:t>,</a:t>
            </a:r>
          </a:p>
          <a:p>
            <a:pPr marL="342900" marR="0" lvl="0" indent="-342900" algn="just">
              <a:spcBef>
                <a:spcPts val="0"/>
              </a:spcBef>
              <a:spcAft>
                <a:spcPts val="0"/>
              </a:spcAft>
              <a:buFont typeface="Wingdings" panose="05000000000000000000" pitchFamily="2" charset="2"/>
              <a:buChar char=""/>
            </a:pPr>
            <a:r>
              <a:rPr lang="en-US" sz="2000" dirty="0">
                <a:solidFill>
                  <a:srgbClr val="002060"/>
                </a:solidFill>
                <a:effectLst/>
                <a:ea typeface="Times New Roman" panose="02020603050405020304" pitchFamily="18" charset="0"/>
                <a:cs typeface="Arial" panose="020B0604020202020204" pitchFamily="34" charset="0"/>
              </a:rPr>
              <a:t>presence of Coriolis forces </a:t>
            </a:r>
            <a:r>
              <a:rPr lang="en-US" sz="2000" i="1" dirty="0">
                <a:solidFill>
                  <a:srgbClr val="002060"/>
                </a:solidFill>
                <a:effectLst/>
                <a:ea typeface="Times New Roman" panose="02020603050405020304" pitchFamily="18" charset="0"/>
                <a:cs typeface="Arial" panose="020B0604020202020204" pitchFamily="34" charset="0"/>
              </a:rPr>
              <a:t>h</a:t>
            </a:r>
            <a:r>
              <a:rPr lang="en-US" sz="2000" dirty="0">
                <a:solidFill>
                  <a:srgbClr val="002060"/>
                </a:solidFill>
                <a:effectLst/>
                <a:ea typeface="Times New Roman" panose="02020603050405020304" pitchFamily="18" charset="0"/>
                <a:cs typeface="Arial" panose="020B0604020202020204" pitchFamily="34" charset="0"/>
              </a:rPr>
              <a:t> in dynamical model of conveyor,</a:t>
            </a:r>
            <a:endParaRPr lang="sr-Latn-RS" sz="2000" dirty="0">
              <a:solidFill>
                <a:srgbClr val="002060"/>
              </a:solidFill>
              <a:effectLst/>
              <a:ea typeface="Times New Roman" panose="02020603050405020304" pitchFamily="18" charset="0"/>
              <a:cs typeface="Arial" panose="020B0604020202020204" pitchFamily="34" charset="0"/>
            </a:endParaRPr>
          </a:p>
          <a:p>
            <a:pPr marL="342900" marR="0" lvl="0" indent="-342900" algn="just">
              <a:spcBef>
                <a:spcPts val="0"/>
              </a:spcBef>
              <a:spcAft>
                <a:spcPts val="0"/>
              </a:spcAft>
              <a:buFont typeface="Wingdings" panose="05000000000000000000" pitchFamily="2" charset="2"/>
              <a:buChar char=""/>
            </a:pPr>
            <a:r>
              <a:rPr lang="en-US" sz="2000" dirty="0">
                <a:solidFill>
                  <a:srgbClr val="002060"/>
                </a:solidFill>
                <a:effectLst/>
                <a:ea typeface="Times New Roman" panose="02020603050405020304" pitchFamily="18" charset="0"/>
                <a:cs typeface="Arial" panose="020B0604020202020204" pitchFamily="34" charset="0"/>
              </a:rPr>
              <a:t>presence of Gravity forces G in dynamical model of conveyor, </a:t>
            </a:r>
          </a:p>
          <a:p>
            <a:pPr marL="342900" marR="0" lvl="0" indent="-342900" algn="just">
              <a:spcBef>
                <a:spcPts val="0"/>
              </a:spcBef>
              <a:spcAft>
                <a:spcPts val="0"/>
              </a:spcAft>
              <a:buFont typeface="Wingdings" panose="05000000000000000000" pitchFamily="2" charset="2"/>
              <a:buChar char=""/>
            </a:pPr>
            <a:r>
              <a:rPr lang="en-US" sz="2000" dirty="0">
                <a:solidFill>
                  <a:srgbClr val="002060"/>
                </a:solidFill>
                <a:effectLst/>
                <a:ea typeface="Times New Roman" panose="02020603050405020304" pitchFamily="18" charset="0"/>
                <a:cs typeface="Arial" panose="020B0604020202020204" pitchFamily="34" charset="0"/>
              </a:rPr>
              <a:t>different coupling between the generalized coordinates, through the matrix of rigidity C and matrix of damping B, </a:t>
            </a:r>
          </a:p>
          <a:p>
            <a:pPr marL="342900" marR="0" lvl="0" indent="-342900" algn="just">
              <a:spcBef>
                <a:spcPts val="0"/>
              </a:spcBef>
              <a:spcAft>
                <a:spcPts val="0"/>
              </a:spcAft>
              <a:buFont typeface="Wingdings" panose="05000000000000000000" pitchFamily="2" charset="2"/>
              <a:buChar char=""/>
            </a:pPr>
            <a:r>
              <a:rPr lang="en-US" sz="2000" dirty="0">
                <a:solidFill>
                  <a:srgbClr val="002060"/>
                </a:solidFill>
                <a:effectLst/>
                <a:ea typeface="Times New Roman" panose="02020603050405020304" pitchFamily="18" charset="0"/>
                <a:cs typeface="Arial" panose="020B0604020202020204" pitchFamily="34" charset="0"/>
              </a:rPr>
              <a:t>the motor force </a:t>
            </a:r>
            <a:r>
              <a:rPr lang="en-US" sz="2000" i="1" dirty="0">
                <a:solidFill>
                  <a:srgbClr val="002060"/>
                </a:solidFill>
                <a:effectLst/>
                <a:ea typeface="Times New Roman" panose="02020603050405020304" pitchFamily="18" charset="0"/>
                <a:cs typeface="Arial" panose="020B0604020202020204" pitchFamily="34" charset="0"/>
              </a:rPr>
              <a:t>F</a:t>
            </a:r>
            <a:r>
              <a:rPr lang="en-US" sz="2000" dirty="0">
                <a:solidFill>
                  <a:srgbClr val="002060"/>
                </a:solidFill>
                <a:effectLst/>
                <a:ea typeface="Times New Roman" panose="02020603050405020304" pitchFamily="18" charset="0"/>
                <a:cs typeface="Arial" panose="020B0604020202020204" pitchFamily="34" charset="0"/>
              </a:rPr>
              <a:t> that transmitted over the Jacobian matrix </a:t>
            </a:r>
            <a:r>
              <a:rPr lang="en-US" sz="2000" i="1" dirty="0">
                <a:solidFill>
                  <a:srgbClr val="002060"/>
                </a:solidFill>
                <a:effectLst/>
                <a:ea typeface="Times New Roman" panose="02020603050405020304" pitchFamily="18" charset="0"/>
                <a:cs typeface="Arial" panose="020B0604020202020204" pitchFamily="34" charset="0"/>
              </a:rPr>
              <a:t>J</a:t>
            </a:r>
            <a:r>
              <a:rPr lang="en-US" sz="2000" dirty="0">
                <a:solidFill>
                  <a:srgbClr val="002060"/>
                </a:solidFill>
                <a:effectLst/>
                <a:ea typeface="Times New Roman" panose="02020603050405020304" pitchFamily="18" charset="0"/>
                <a:cs typeface="Arial" panose="020B0604020202020204" pitchFamily="34" charset="0"/>
              </a:rPr>
              <a:t> to the motion of </a:t>
            </a:r>
            <a:r>
              <a:rPr lang="sr-Latn-RS" sz="2000" dirty="0">
                <a:solidFill>
                  <a:srgbClr val="002060"/>
                </a:solidFill>
                <a:effectLst/>
                <a:ea typeface="Times New Roman" panose="02020603050405020304" pitchFamily="18" charset="0"/>
                <a:cs typeface="Arial" panose="020B0604020202020204" pitchFamily="34" charset="0"/>
              </a:rPr>
              <a:t>all four </a:t>
            </a:r>
            <a:r>
              <a:rPr lang="en-US" sz="2000" dirty="0">
                <a:solidFill>
                  <a:srgbClr val="002060"/>
                </a:solidFill>
                <a:effectLst/>
                <a:ea typeface="Times New Roman" panose="02020603050405020304" pitchFamily="18" charset="0"/>
                <a:cs typeface="Arial" panose="020B0604020202020204" pitchFamily="34" charset="0"/>
              </a:rPr>
              <a:t>generalized coordinates p/l</a:t>
            </a:r>
            <a:r>
              <a:rPr lang="en-US" sz="2000" baseline="-25000" dirty="0">
                <a:solidFill>
                  <a:srgbClr val="002060"/>
                </a:solidFill>
                <a:effectLst/>
                <a:ea typeface="Times New Roman" panose="02020603050405020304" pitchFamily="18" charset="0"/>
                <a:cs typeface="Arial" panose="020B0604020202020204" pitchFamily="34" charset="0"/>
              </a:rPr>
              <a:t>2</a:t>
            </a:r>
            <a:r>
              <a:rPr lang="pl-PL" sz="2000" dirty="0">
                <a:solidFill>
                  <a:srgbClr val="002060"/>
                </a:solidFill>
                <a:effectLst/>
                <a:ea typeface="Times New Roman" panose="02020603050405020304" pitchFamily="18" charset="0"/>
                <a:cs typeface="Arial" panose="020B0604020202020204" pitchFamily="34" charset="0"/>
              </a:rPr>
              <a:t>, </a:t>
            </a:r>
            <a:r>
              <a:rPr lang="en-US" sz="2000" i="1" dirty="0">
                <a:solidFill>
                  <a:srgbClr val="002060"/>
                </a:solidFill>
                <a:effectLst/>
                <a:ea typeface="Times New Roman" panose="02020603050405020304" pitchFamily="18" charset="0"/>
                <a:cs typeface="Arial" panose="020B0604020202020204" pitchFamily="34" charset="0"/>
              </a:rPr>
              <a:t>u</a:t>
            </a:r>
            <a:r>
              <a:rPr lang="en-US" sz="2000" dirty="0">
                <a:solidFill>
                  <a:srgbClr val="002060"/>
                </a:solidFill>
                <a:effectLst/>
                <a:ea typeface="Times New Roman" panose="02020603050405020304" pitchFamily="18" charset="0"/>
                <a:cs typeface="Arial" panose="020B0604020202020204" pitchFamily="34" charset="0"/>
              </a:rPr>
              <a:t>, </a:t>
            </a:r>
            <a:r>
              <a:rPr lang="en-US" sz="2000" i="1" dirty="0">
                <a:solidFill>
                  <a:srgbClr val="002060"/>
                </a:solidFill>
                <a:effectLst/>
                <a:ea typeface="Times New Roman" panose="02020603050405020304" pitchFamily="18" charset="0"/>
                <a:cs typeface="Arial" panose="020B0604020202020204" pitchFamily="34" charset="0"/>
              </a:rPr>
              <a:t>w</a:t>
            </a:r>
            <a:r>
              <a:rPr lang="en-US" sz="2000" dirty="0">
                <a:solidFill>
                  <a:srgbClr val="002060"/>
                </a:solidFill>
                <a:effectLst/>
                <a:ea typeface="Times New Roman" panose="02020603050405020304" pitchFamily="18" charset="0"/>
                <a:cs typeface="Arial" panose="020B0604020202020204" pitchFamily="34" charset="0"/>
              </a:rPr>
              <a:t> and </a:t>
            </a:r>
            <a:r>
              <a:rPr lang="en-US" sz="2000" i="1" dirty="0">
                <a:solidFill>
                  <a:srgbClr val="002060"/>
                </a:solidFill>
                <a:effectLst/>
                <a:latin typeface="Symbol" panose="05050102010706020507" pitchFamily="18" charset="2"/>
                <a:ea typeface="Times New Roman" panose="02020603050405020304" pitchFamily="18" charset="0"/>
                <a:cs typeface="Arial" panose="020B0604020202020204" pitchFamily="34" charset="0"/>
              </a:rPr>
              <a:t>j</a:t>
            </a:r>
            <a:r>
              <a:rPr lang="en-US" sz="2000" dirty="0">
                <a:solidFill>
                  <a:srgbClr val="002060"/>
                </a:solidFill>
                <a:effectLst/>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Wingdings" panose="05000000000000000000" pitchFamily="2" charset="2"/>
              <a:buChar char=""/>
            </a:pPr>
            <a:r>
              <a:rPr lang="en-US" sz="2000" dirty="0">
                <a:solidFill>
                  <a:srgbClr val="002060"/>
                </a:solidFill>
                <a:effectLst/>
                <a:ea typeface="Times New Roman" panose="02020603050405020304" pitchFamily="18" charset="0"/>
                <a:cs typeface="Arial" panose="020B0604020202020204" pitchFamily="34" charset="0"/>
              </a:rPr>
              <a:t>the kinematics model of such a mechanism is defined, which is a prerequisite for the correct definition of a dynamic model,</a:t>
            </a:r>
            <a:r>
              <a:rPr lang="sr-Latn-RS" sz="2000" dirty="0">
                <a:solidFill>
                  <a:srgbClr val="002060"/>
                </a:solidFill>
                <a:ea typeface="Times New Roman" panose="02020603050405020304" pitchFamily="18" charset="0"/>
                <a:cs typeface="Arial" panose="020B0604020202020204" pitchFamily="34" charset="0"/>
              </a:rPr>
              <a:t> </a:t>
            </a:r>
          </a:p>
          <a:p>
            <a:pPr marL="342900" marR="0" lvl="0" indent="-342900" algn="just">
              <a:spcBef>
                <a:spcPts val="0"/>
              </a:spcBef>
              <a:spcAft>
                <a:spcPts val="0"/>
              </a:spcAft>
              <a:buFont typeface="Wingdings" panose="05000000000000000000" pitchFamily="2" charset="2"/>
              <a:buChar char=""/>
            </a:pPr>
            <a:r>
              <a:rPr lang="en-US" sz="2000" dirty="0">
                <a:solidFill>
                  <a:srgbClr val="002060"/>
                </a:solidFill>
                <a:effectLst/>
                <a:ea typeface="Times New Roman" panose="02020603050405020304" pitchFamily="18" charset="0"/>
                <a:cs typeface="Arial" panose="020B0604020202020204" pitchFamily="34" charset="0"/>
              </a:rPr>
              <a:t>the Rayleigh's angle </a:t>
            </a:r>
            <a:r>
              <a:rPr lang="en-US" sz="2000" i="1" dirty="0">
                <a:solidFill>
                  <a:srgbClr val="002060"/>
                </a:solidFill>
                <a:effectLst/>
                <a:latin typeface="Symbol" panose="05050102010706020507" pitchFamily="18" charset="2"/>
                <a:ea typeface="Times New Roman" panose="02020603050405020304" pitchFamily="18" charset="0"/>
                <a:cs typeface="Arial" panose="020B0604020202020204" pitchFamily="34" charset="0"/>
              </a:rPr>
              <a:t>w</a:t>
            </a:r>
            <a:r>
              <a:rPr lang="en-US" sz="2000" dirty="0">
                <a:solidFill>
                  <a:srgbClr val="002060"/>
                </a:solidFill>
                <a:effectLst/>
                <a:ea typeface="Times New Roman" panose="02020603050405020304" pitchFamily="18" charset="0"/>
                <a:cs typeface="Arial" panose="020B0604020202020204" pitchFamily="34" charset="0"/>
              </a:rPr>
              <a:t> are introduced as real characteristic of composite spring.</a:t>
            </a:r>
            <a:endParaRPr lang="sr-Latn-RS" sz="2000" dirty="0">
              <a:solidFill>
                <a:srgbClr val="002060"/>
              </a:solidFill>
              <a:ea typeface="Times New Roman" panose="02020603050405020304" pitchFamily="18" charset="0"/>
              <a:cs typeface="Arial" panose="020B0604020202020204" pitchFamily="34" charset="0"/>
            </a:endParaRPr>
          </a:p>
          <a:p>
            <a:pPr marL="0" marR="0" indent="144145" algn="just">
              <a:spcBef>
                <a:spcPts val="0"/>
              </a:spcBef>
              <a:spcAft>
                <a:spcPts val="0"/>
              </a:spcAft>
              <a:tabLst>
                <a:tab pos="360045" algn="l"/>
                <a:tab pos="720090" algn="l"/>
              </a:tabLst>
            </a:pPr>
            <a:r>
              <a:rPr lang="en-US" sz="2000" dirty="0">
                <a:solidFill>
                  <a:srgbClr val="002060"/>
                </a:solidFill>
                <a:effectLst/>
                <a:ea typeface="Times New Roman" panose="02020603050405020304" pitchFamily="18" charset="0"/>
                <a:cs typeface="Arial" panose="020B0604020202020204" pitchFamily="34" charset="0"/>
              </a:rPr>
              <a:t>The possibility of change of trajectory motion of point K opens new   research view in this area, where we have possibility to planning the trajectory and velocity of the transport material and thus its flow, changing of conveyor components characteristics. This result is new and original, in relation to the solutions known so far.</a:t>
            </a:r>
          </a:p>
        </p:txBody>
      </p:sp>
    </p:spTree>
    <p:extLst>
      <p:ext uri="{BB962C8B-B14F-4D97-AF65-F5344CB8AC3E}">
        <p14:creationId xmlns:p14="http://schemas.microsoft.com/office/powerpoint/2010/main" val="532880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BFB7477A-5FBC-4840-9157-CBA416CCF48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5" name="Segnaposto numero diapositiva 4">
            <a:extLst>
              <a:ext uri="{FF2B5EF4-FFF2-40B4-BE49-F238E27FC236}">
                <a16:creationId xmlns:a16="http://schemas.microsoft.com/office/drawing/2014/main" id="{C78B0CD3-CFFE-4B42-B302-529662834A9E}"/>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29</a:t>
            </a:fld>
            <a:endParaRPr lang="en-US" altLang="en-US" sz="1200">
              <a:solidFill>
                <a:srgbClr val="898989"/>
              </a:solidFill>
            </a:endParaRPr>
          </a:p>
        </p:txBody>
      </p:sp>
      <p:sp>
        <p:nvSpPr>
          <p:cNvPr id="6" name="Segnaposto data 2">
            <a:extLst>
              <a:ext uri="{FF2B5EF4-FFF2-40B4-BE49-F238E27FC236}">
                <a16:creationId xmlns:a16="http://schemas.microsoft.com/office/drawing/2014/main" id="{D0E8B4B7-193B-467A-8AD1-4D7FA89E3AA6}"/>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
        <p:nvSpPr>
          <p:cNvPr id="7" name="Rectangle 6">
            <a:extLst>
              <a:ext uri="{FF2B5EF4-FFF2-40B4-BE49-F238E27FC236}">
                <a16:creationId xmlns:a16="http://schemas.microsoft.com/office/drawing/2014/main" id="{B138988A-819C-449A-A735-D6F6BF225122}"/>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17" name="TextBox 16">
            <a:extLst>
              <a:ext uri="{FF2B5EF4-FFF2-40B4-BE49-F238E27FC236}">
                <a16:creationId xmlns:a16="http://schemas.microsoft.com/office/drawing/2014/main" id="{F4151CAB-4F97-4EBA-BA23-50B09E58E252}"/>
              </a:ext>
            </a:extLst>
          </p:cNvPr>
          <p:cNvSpPr txBox="1"/>
          <p:nvPr/>
        </p:nvSpPr>
        <p:spPr>
          <a:xfrm>
            <a:off x="25367" y="513159"/>
            <a:ext cx="9093266" cy="6124754"/>
          </a:xfrm>
          <a:prstGeom prst="rect">
            <a:avLst/>
          </a:prstGeom>
          <a:noFill/>
        </p:spPr>
        <p:txBody>
          <a:bodyPr wrap="square">
            <a:spAutoFit/>
          </a:bodyPr>
          <a:lstStyle/>
          <a:p>
            <a:pPr marL="0" marR="0" algn="ctr">
              <a:spcBef>
                <a:spcPts val="0"/>
              </a:spcBef>
              <a:spcAft>
                <a:spcPts val="0"/>
              </a:spcAft>
              <a:tabLst>
                <a:tab pos="180340" algn="l"/>
              </a:tabLst>
            </a:pPr>
            <a:r>
              <a:rPr lang="en-US" sz="1400" b="1" dirty="0">
                <a:effectLst/>
                <a:ea typeface="Times New Roman" panose="02020603050405020304" pitchFamily="18" charset="0"/>
                <a:cs typeface="Arial" panose="020B0604020202020204" pitchFamily="34" charset="0"/>
              </a:rPr>
              <a:t>References</a:t>
            </a:r>
          </a:p>
          <a:p>
            <a:pPr marL="342900" marR="0" lvl="0" indent="-342900" algn="just">
              <a:spcBef>
                <a:spcPts val="0"/>
              </a:spcBef>
              <a:spcAft>
                <a:spcPts val="0"/>
              </a:spcAft>
              <a:buSzPts val="800"/>
              <a:buFont typeface="Times New Roman" panose="02020603050405020304" pitchFamily="18" charset="0"/>
              <a:buAutoNum type="arabicPeriod"/>
              <a:tabLst>
                <a:tab pos="180340" algn="l"/>
                <a:tab pos="252095" algn="l"/>
              </a:tabLst>
            </a:pPr>
            <a:r>
              <a:rPr lang="en-US" sz="1400" cap="all" dirty="0" err="1">
                <a:effectLst/>
                <a:ea typeface="Times New Roman" panose="02020603050405020304" pitchFamily="18" charset="0"/>
                <a:cs typeface="Arial" panose="020B0604020202020204" pitchFamily="34" charset="0"/>
              </a:rPr>
              <a:t>F</a:t>
            </a:r>
            <a:r>
              <a:rPr lang="en-US" sz="1400" dirty="0" err="1">
                <a:effectLst/>
                <a:ea typeface="Times New Roman" panose="02020603050405020304" pitchFamily="18" charset="0"/>
                <a:cs typeface="Arial" panose="020B0604020202020204" pitchFamily="34" charset="0"/>
              </a:rPr>
              <a:t>ilipović</a:t>
            </a:r>
            <a:r>
              <a:rPr lang="en-US" sz="1400" cap="all" dirty="0">
                <a:effectLst/>
                <a:ea typeface="Times New Roman" panose="02020603050405020304" pitchFamily="18" charset="0"/>
                <a:cs typeface="Arial" panose="020B0604020202020204" pitchFamily="34" charset="0"/>
              </a:rPr>
              <a:t>, M., </a:t>
            </a:r>
            <a:r>
              <a:rPr lang="en-US" sz="1400" cap="all" dirty="0" err="1">
                <a:effectLst/>
                <a:ea typeface="Times New Roman" panose="02020603050405020304" pitchFamily="18" charset="0"/>
                <a:cs typeface="Arial" panose="020B0604020202020204" pitchFamily="34" charset="0"/>
              </a:rPr>
              <a:t>V</a:t>
            </a:r>
            <a:r>
              <a:rPr lang="en-US" sz="1400" dirty="0" err="1">
                <a:effectLst/>
                <a:ea typeface="Times New Roman" panose="02020603050405020304" pitchFamily="18" charset="0"/>
                <a:cs typeface="Arial" panose="020B0604020202020204" pitchFamily="34" charset="0"/>
              </a:rPr>
              <a:t>ukobratović</a:t>
            </a:r>
            <a:r>
              <a:rPr lang="en-US" sz="1400" cap="all" dirty="0">
                <a:effectLst/>
                <a:ea typeface="Times New Roman" panose="02020603050405020304" pitchFamily="18" charset="0"/>
                <a:cs typeface="Arial" panose="020B0604020202020204" pitchFamily="34" charset="0"/>
              </a:rPr>
              <a:t>, M</a:t>
            </a:r>
            <a:r>
              <a:rPr lang="en-US" sz="1400" dirty="0">
                <a:effectLst/>
                <a:ea typeface="Times New Roman" panose="02020603050405020304" pitchFamily="18" charset="0"/>
                <a:cs typeface="Arial" panose="020B0604020202020204" pitchFamily="34" charset="0"/>
              </a:rPr>
              <a:t>.: </a:t>
            </a:r>
            <a:r>
              <a:rPr lang="en-US" sz="1400" i="1" dirty="0">
                <a:effectLst/>
                <a:ea typeface="Times New Roman" panose="02020603050405020304" pitchFamily="18" charset="0"/>
                <a:cs typeface="Arial" panose="020B0604020202020204" pitchFamily="34" charset="0"/>
              </a:rPr>
              <a:t>Modeling of Flexible Robotic Systems,</a:t>
            </a:r>
            <a:r>
              <a:rPr lang="en-US" sz="1400" dirty="0">
                <a:effectLst/>
                <a:ea typeface="Times New Roman" panose="02020603050405020304" pitchFamily="18" charset="0"/>
                <a:cs typeface="Arial" panose="020B0604020202020204" pitchFamily="34" charset="0"/>
              </a:rPr>
              <a:t> </a:t>
            </a:r>
            <a:r>
              <a:rPr lang="en-US" sz="1400" u="sng" dirty="0">
                <a:effectLs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Computer as a Tool, EUROCON </a:t>
            </a:r>
            <a:r>
              <a:rPr lang="en-US" sz="1400" dirty="0">
                <a:effectLs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2005, The International Conference</a:t>
            </a:r>
            <a:r>
              <a:rPr lang="en-US" sz="1400" u="sng" dirty="0">
                <a:effectLs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n-US" sz="1400" dirty="0">
                <a:effectLst/>
                <a:ea typeface="Times New Roman" panose="02020603050405020304" pitchFamily="18" charset="0"/>
                <a:cs typeface="Arial" panose="020B0604020202020204" pitchFamily="34" charset="0"/>
              </a:rPr>
              <a:t> Belgrade, Serbia and Montenegro, 2, pp. 1196 - 1199, Nov. 2005.</a:t>
            </a:r>
          </a:p>
          <a:p>
            <a:pPr marL="342900" marR="0" lvl="0" indent="-342900" algn="just">
              <a:spcBef>
                <a:spcPts val="0"/>
              </a:spcBef>
              <a:spcAft>
                <a:spcPts val="0"/>
              </a:spcAft>
              <a:buSzPts val="800"/>
              <a:buFont typeface="Times New Roman" panose="02020603050405020304" pitchFamily="18" charset="0"/>
              <a:buAutoNum type="arabicPeriod"/>
              <a:tabLst>
                <a:tab pos="180340" algn="l"/>
                <a:tab pos="252095" algn="l"/>
              </a:tabLst>
            </a:pPr>
            <a:r>
              <a:rPr lang="en-US" sz="1400" cap="all" dirty="0" err="1">
                <a:effectLst/>
                <a:ea typeface="Times New Roman" panose="02020603050405020304" pitchFamily="18" charset="0"/>
                <a:cs typeface="Arial" panose="020B0604020202020204" pitchFamily="34" charset="0"/>
              </a:rPr>
              <a:t>F</a:t>
            </a:r>
            <a:r>
              <a:rPr lang="en-US" sz="1400" dirty="0" err="1">
                <a:effectLst/>
                <a:ea typeface="Times New Roman" panose="02020603050405020304" pitchFamily="18" charset="0"/>
                <a:cs typeface="Arial" panose="020B0604020202020204" pitchFamily="34" charset="0"/>
              </a:rPr>
              <a:t>ilipović</a:t>
            </a:r>
            <a:r>
              <a:rPr lang="en-US" sz="1400" dirty="0">
                <a:effectLst/>
                <a:ea typeface="Times New Roman" panose="02020603050405020304" pitchFamily="18" charset="0"/>
                <a:cs typeface="Arial" panose="020B0604020202020204" pitchFamily="34" charset="0"/>
              </a:rPr>
              <a:t> </a:t>
            </a:r>
            <a:r>
              <a:rPr lang="en-US" sz="1400" cap="all" dirty="0">
                <a:effectLst/>
                <a:ea typeface="Times New Roman" panose="02020603050405020304" pitchFamily="18" charset="0"/>
                <a:cs typeface="Arial" panose="020B0604020202020204" pitchFamily="34" charset="0"/>
              </a:rPr>
              <a:t>,M., </a:t>
            </a:r>
            <a:r>
              <a:rPr lang="en-US" sz="1400" cap="all" dirty="0" err="1">
                <a:effectLst/>
                <a:ea typeface="Times New Roman" panose="02020603050405020304" pitchFamily="18" charset="0"/>
                <a:cs typeface="Arial" panose="020B0604020202020204" pitchFamily="34" charset="0"/>
              </a:rPr>
              <a:t>V</a:t>
            </a:r>
            <a:r>
              <a:rPr lang="en-US" sz="1400" dirty="0" err="1">
                <a:effectLst/>
                <a:ea typeface="Times New Roman" panose="02020603050405020304" pitchFamily="18" charset="0"/>
                <a:cs typeface="Arial" panose="020B0604020202020204" pitchFamily="34" charset="0"/>
              </a:rPr>
              <a:t>ukobratović</a:t>
            </a:r>
            <a:r>
              <a:rPr lang="en-US" sz="1400" cap="all" dirty="0">
                <a:effectLst/>
                <a:ea typeface="Times New Roman" panose="02020603050405020304" pitchFamily="18" charset="0"/>
                <a:cs typeface="Arial" panose="020B0604020202020204" pitchFamily="34" charset="0"/>
              </a:rPr>
              <a:t>, M</a:t>
            </a:r>
            <a:r>
              <a:rPr lang="en-US" sz="1400" dirty="0">
                <a:effectLst/>
                <a:ea typeface="Times New Roman" panose="02020603050405020304" pitchFamily="18" charset="0"/>
                <a:cs typeface="Arial" panose="020B0604020202020204" pitchFamily="34" charset="0"/>
              </a:rPr>
              <a:t>.: </a:t>
            </a:r>
            <a:r>
              <a:rPr lang="en-US" sz="1400" i="1" dirty="0">
                <a:effectLst/>
                <a:ea typeface="Times New Roman" panose="02020603050405020304" pitchFamily="18" charset="0"/>
                <a:cs typeface="Arial" panose="020B0604020202020204" pitchFamily="34" charset="0"/>
              </a:rPr>
              <a:t>Contribution to modeling of elastic robotic systems</a:t>
            </a:r>
            <a:r>
              <a:rPr lang="en-US" sz="1400" dirty="0">
                <a:effectLst/>
                <a:ea typeface="Times New Roman" panose="02020603050405020304" pitchFamily="18" charset="0"/>
                <a:cs typeface="Arial" panose="020B0604020202020204" pitchFamily="34" charset="0"/>
              </a:rPr>
              <a:t>, Engineering &amp; Automation Problems, International Journal, 5(1) pp. 22-35, 2006.</a:t>
            </a:r>
            <a:r>
              <a:rPr lang="en-US" sz="1400" cap="all" dirty="0">
                <a:effectLst/>
                <a:ea typeface="Times New Roman" panose="02020603050405020304" pitchFamily="18" charset="0"/>
                <a:cs typeface="Arial" panose="020B0604020202020204" pitchFamily="34" charset="0"/>
              </a:rPr>
              <a:t> </a:t>
            </a:r>
            <a:endParaRPr lang="en-US" sz="1400" dirty="0">
              <a:effectLst/>
              <a:ea typeface="Times New Roman" panose="02020603050405020304" pitchFamily="18" charset="0"/>
              <a:cs typeface="Arial" panose="020B0604020202020204" pitchFamily="34" charset="0"/>
            </a:endParaRPr>
          </a:p>
          <a:p>
            <a:pPr marL="342900" marR="0" lvl="0" indent="-342900" algn="just">
              <a:spcBef>
                <a:spcPts val="0"/>
              </a:spcBef>
              <a:spcAft>
                <a:spcPts val="0"/>
              </a:spcAft>
              <a:buSzPts val="800"/>
              <a:buFont typeface="Times New Roman" panose="02020603050405020304" pitchFamily="18" charset="0"/>
              <a:buAutoNum type="arabicPeriod"/>
              <a:tabLst>
                <a:tab pos="180340" algn="l"/>
                <a:tab pos="252095" algn="l"/>
              </a:tabLst>
            </a:pPr>
            <a:r>
              <a:rPr lang="en-US" sz="1400" cap="all" dirty="0" err="1">
                <a:effectLst/>
                <a:ea typeface="Times New Roman" panose="02020603050405020304" pitchFamily="18" charset="0"/>
                <a:cs typeface="Arial" panose="020B0604020202020204" pitchFamily="34" charset="0"/>
              </a:rPr>
              <a:t>F</a:t>
            </a:r>
            <a:r>
              <a:rPr lang="en-US" sz="1400" dirty="0" err="1">
                <a:effectLst/>
                <a:ea typeface="Times New Roman" panose="02020603050405020304" pitchFamily="18" charset="0"/>
                <a:cs typeface="Arial" panose="020B0604020202020204" pitchFamily="34" charset="0"/>
              </a:rPr>
              <a:t>ilipović</a:t>
            </a:r>
            <a:r>
              <a:rPr lang="en-US" sz="1400" cap="all" dirty="0">
                <a:effectLst/>
                <a:ea typeface="Times New Roman" panose="02020603050405020304" pitchFamily="18" charset="0"/>
                <a:cs typeface="Arial" panose="020B0604020202020204" pitchFamily="34" charset="0"/>
              </a:rPr>
              <a:t>, M., </a:t>
            </a:r>
            <a:r>
              <a:rPr lang="en-US" sz="1400" cap="all" dirty="0" err="1">
                <a:effectLst/>
                <a:ea typeface="Times New Roman" panose="02020603050405020304" pitchFamily="18" charset="0"/>
                <a:cs typeface="Arial" panose="020B0604020202020204" pitchFamily="34" charset="0"/>
              </a:rPr>
              <a:t>V</a:t>
            </a:r>
            <a:r>
              <a:rPr lang="en-US" sz="1400" dirty="0" err="1">
                <a:effectLst/>
                <a:ea typeface="Times New Roman" panose="02020603050405020304" pitchFamily="18" charset="0"/>
                <a:cs typeface="Arial" panose="020B0604020202020204" pitchFamily="34" charset="0"/>
              </a:rPr>
              <a:t>ukobratović</a:t>
            </a:r>
            <a:r>
              <a:rPr lang="en-US" sz="1400" cap="all" dirty="0">
                <a:effectLst/>
                <a:ea typeface="Times New Roman" panose="02020603050405020304" pitchFamily="18" charset="0"/>
                <a:cs typeface="Arial" panose="020B0604020202020204" pitchFamily="34" charset="0"/>
              </a:rPr>
              <a:t>, M</a:t>
            </a:r>
            <a:r>
              <a:rPr lang="en-US" sz="1400" dirty="0">
                <a:effectLst/>
                <a:ea typeface="Times New Roman" panose="02020603050405020304" pitchFamily="18" charset="0"/>
                <a:cs typeface="Arial" panose="020B0604020202020204" pitchFamily="34" charset="0"/>
              </a:rPr>
              <a:t>.: </a:t>
            </a:r>
            <a:r>
              <a:rPr lang="en-US" sz="1400" i="1" dirty="0">
                <a:effectLst/>
                <a:ea typeface="Times New Roman" panose="02020603050405020304" pitchFamily="18" charset="0"/>
                <a:cs typeface="Arial" panose="020B0604020202020204" pitchFamily="34" charset="0"/>
              </a:rPr>
              <a:t>Complement of Source Equation of Elastic Line</a:t>
            </a:r>
            <a:r>
              <a:rPr lang="en-US" sz="1400" dirty="0">
                <a:effectLst/>
                <a:ea typeface="Times New Roman" panose="02020603050405020304" pitchFamily="18" charset="0"/>
                <a:cs typeface="Arial" panose="020B0604020202020204" pitchFamily="34" charset="0"/>
              </a:rPr>
              <a:t>, Journal of Intelligent &amp; Robotic Systems, International Journal, 52(2) pp. 233 – 261, June 2008.</a:t>
            </a:r>
          </a:p>
          <a:p>
            <a:pPr marL="342900" marR="0" lvl="0" indent="-342900" algn="just">
              <a:spcBef>
                <a:spcPts val="0"/>
              </a:spcBef>
              <a:spcAft>
                <a:spcPts val="0"/>
              </a:spcAft>
              <a:buSzPts val="800"/>
              <a:buFont typeface="Times New Roman" panose="02020603050405020304" pitchFamily="18" charset="0"/>
              <a:buAutoNum type="arabicPeriod"/>
              <a:tabLst>
                <a:tab pos="180340" algn="l"/>
                <a:tab pos="252095" algn="l"/>
              </a:tabLst>
            </a:pPr>
            <a:r>
              <a:rPr lang="en-US" sz="1400" cap="all" dirty="0" err="1">
                <a:effectLst/>
                <a:ea typeface="Times New Roman" panose="02020603050405020304" pitchFamily="18" charset="0"/>
                <a:cs typeface="Arial" panose="020B0604020202020204" pitchFamily="34" charset="0"/>
              </a:rPr>
              <a:t>F</a:t>
            </a:r>
            <a:r>
              <a:rPr lang="en-US" sz="1400" dirty="0" err="1">
                <a:effectLst/>
                <a:ea typeface="Times New Roman" panose="02020603050405020304" pitchFamily="18" charset="0"/>
                <a:cs typeface="Arial" panose="020B0604020202020204" pitchFamily="34" charset="0"/>
              </a:rPr>
              <a:t>ilipović</a:t>
            </a:r>
            <a:r>
              <a:rPr lang="en-US" sz="1400" cap="all" dirty="0">
                <a:effectLst/>
                <a:ea typeface="Times New Roman" panose="02020603050405020304" pitchFamily="18" charset="0"/>
                <a:cs typeface="Arial" panose="020B0604020202020204" pitchFamily="34" charset="0"/>
              </a:rPr>
              <a:t>, M., </a:t>
            </a:r>
            <a:r>
              <a:rPr lang="en-US" sz="1400" cap="all" dirty="0" err="1">
                <a:effectLst/>
                <a:ea typeface="Times New Roman" panose="02020603050405020304" pitchFamily="18" charset="0"/>
                <a:cs typeface="Arial" panose="020B0604020202020204" pitchFamily="34" charset="0"/>
              </a:rPr>
              <a:t>V</a:t>
            </a:r>
            <a:r>
              <a:rPr lang="en-US" sz="1400" dirty="0" err="1">
                <a:effectLst/>
                <a:ea typeface="Times New Roman" panose="02020603050405020304" pitchFamily="18" charset="0"/>
                <a:cs typeface="Arial" panose="020B0604020202020204" pitchFamily="34" charset="0"/>
              </a:rPr>
              <a:t>ukobratović</a:t>
            </a:r>
            <a:r>
              <a:rPr lang="en-US" sz="1400" dirty="0">
                <a:effectLst/>
                <a:ea typeface="Times New Roman" panose="02020603050405020304" pitchFamily="18" charset="0"/>
                <a:cs typeface="Arial" panose="020B0604020202020204" pitchFamily="34" charset="0"/>
              </a:rPr>
              <a:t>, M.: </a:t>
            </a:r>
            <a:r>
              <a:rPr lang="en-US" sz="1400" i="1" dirty="0">
                <a:effectLst/>
                <a:ea typeface="Times New Roman" panose="02020603050405020304" pitchFamily="18" charset="0"/>
                <a:cs typeface="Arial" panose="020B0604020202020204" pitchFamily="34" charset="0"/>
              </a:rPr>
              <a:t>Expansion of source equation of elastic line</a:t>
            </a:r>
            <a:r>
              <a:rPr lang="en-US" sz="1400" dirty="0">
                <a:effectLst/>
                <a:ea typeface="Times New Roman" panose="02020603050405020304" pitchFamily="18" charset="0"/>
                <a:cs typeface="Arial" panose="020B0604020202020204" pitchFamily="34" charset="0"/>
              </a:rPr>
              <a:t>, </a:t>
            </a:r>
            <a:r>
              <a:rPr lang="en-US" sz="1400" dirty="0" err="1">
                <a:effectLst/>
                <a:ea typeface="Times New Roman" panose="02020603050405020304" pitchFamily="18" charset="0"/>
                <a:cs typeface="Arial" panose="020B0604020202020204" pitchFamily="34" charset="0"/>
              </a:rPr>
              <a:t>Robotica</a:t>
            </a:r>
            <a:r>
              <a:rPr lang="en-US" sz="1400" dirty="0">
                <a:effectLst/>
                <a:ea typeface="Times New Roman" panose="02020603050405020304" pitchFamily="18" charset="0"/>
                <a:cs typeface="Arial" panose="020B0604020202020204" pitchFamily="34" charset="0"/>
              </a:rPr>
              <a:t>, International Journal, 26(6) pp. 739-751, November 2008.</a:t>
            </a:r>
          </a:p>
          <a:p>
            <a:pPr marL="342900" marR="0" lvl="0" indent="-342900" algn="just">
              <a:spcBef>
                <a:spcPts val="0"/>
              </a:spcBef>
              <a:spcAft>
                <a:spcPts val="0"/>
              </a:spcAft>
              <a:buSzPts val="800"/>
              <a:buFont typeface="Times New Roman" panose="02020603050405020304" pitchFamily="18" charset="0"/>
              <a:buAutoNum type="arabicPeriod"/>
              <a:tabLst>
                <a:tab pos="180340" algn="l"/>
                <a:tab pos="252095" algn="l"/>
              </a:tabLst>
            </a:pPr>
            <a:r>
              <a:rPr lang="en-US" sz="1400" cap="all" dirty="0" err="1">
                <a:effectLst/>
                <a:ea typeface="Times New Roman" panose="02020603050405020304" pitchFamily="18" charset="0"/>
                <a:cs typeface="Arial" panose="020B0604020202020204" pitchFamily="34" charset="0"/>
              </a:rPr>
              <a:t>F</a:t>
            </a:r>
            <a:r>
              <a:rPr lang="en-US" sz="1400" dirty="0" err="1">
                <a:effectLst/>
                <a:ea typeface="Times New Roman" panose="02020603050405020304" pitchFamily="18" charset="0"/>
                <a:cs typeface="Arial" panose="020B0604020202020204" pitchFamily="34" charset="0"/>
              </a:rPr>
              <a:t>ilipović</a:t>
            </a:r>
            <a:r>
              <a:rPr lang="en-US" sz="1400" cap="all" dirty="0">
                <a:effectLst/>
                <a:ea typeface="Times New Roman" panose="02020603050405020304" pitchFamily="18" charset="0"/>
                <a:cs typeface="Arial" panose="020B0604020202020204" pitchFamily="34" charset="0"/>
              </a:rPr>
              <a:t>, M</a:t>
            </a:r>
            <a:r>
              <a:rPr lang="en-US" sz="1400" dirty="0">
                <a:effectLst/>
                <a:ea typeface="Times New Roman" panose="02020603050405020304" pitchFamily="18" charset="0"/>
                <a:cs typeface="Arial" panose="020B0604020202020204" pitchFamily="34" charset="0"/>
              </a:rPr>
              <a:t>.: </a:t>
            </a:r>
            <a:r>
              <a:rPr lang="en-US" sz="1400" i="1" dirty="0">
                <a:effectLst/>
                <a:ea typeface="Times New Roman" panose="02020603050405020304" pitchFamily="18" charset="0"/>
                <a:cs typeface="Arial" panose="020B0604020202020204" pitchFamily="34" charset="0"/>
              </a:rPr>
              <a:t>Relation between Euler-Bernoulli Equation and Contemporary Knowledge in Robotics</a:t>
            </a:r>
            <a:r>
              <a:rPr lang="en-US" sz="1400" dirty="0">
                <a:effectLst/>
                <a:ea typeface="Times New Roman" panose="02020603050405020304" pitchFamily="18" charset="0"/>
                <a:cs typeface="Arial" panose="020B0604020202020204" pitchFamily="34" charset="0"/>
              </a:rPr>
              <a:t>, </a:t>
            </a:r>
            <a:r>
              <a:rPr lang="en-US" sz="1400" dirty="0" err="1">
                <a:effectLst/>
                <a:ea typeface="Times New Roman" panose="02020603050405020304" pitchFamily="18" charset="0"/>
                <a:cs typeface="Arial" panose="020B0604020202020204" pitchFamily="34" charset="0"/>
              </a:rPr>
              <a:t>Robotica</a:t>
            </a:r>
            <a:r>
              <a:rPr lang="en-US" sz="1400" dirty="0">
                <a:effectLst/>
                <a:ea typeface="Times New Roman" panose="02020603050405020304" pitchFamily="18" charset="0"/>
                <a:cs typeface="Arial" panose="020B0604020202020204" pitchFamily="34" charset="0"/>
              </a:rPr>
              <a:t>, International Journal, Cambridge University Press, Vol. 30, No. 1, pp. 1-13, 2012. </a:t>
            </a:r>
          </a:p>
          <a:p>
            <a:pPr marL="342900" marR="0" lvl="0" indent="-342900" algn="just">
              <a:spcBef>
                <a:spcPts val="0"/>
              </a:spcBef>
              <a:spcAft>
                <a:spcPts val="0"/>
              </a:spcAft>
              <a:buSzPts val="800"/>
              <a:buFont typeface="Times New Roman" panose="02020603050405020304" pitchFamily="18" charset="0"/>
              <a:buAutoNum type="arabicPeriod"/>
              <a:tabLst>
                <a:tab pos="180340" algn="l"/>
                <a:tab pos="252095" algn="l"/>
              </a:tabLst>
            </a:pPr>
            <a:r>
              <a:rPr lang="en-US" sz="1400" dirty="0" err="1">
                <a:effectLst/>
                <a:ea typeface="Times New Roman" panose="02020603050405020304" pitchFamily="18" charset="0"/>
                <a:cs typeface="Arial" panose="020B0604020202020204" pitchFamily="34" charset="0"/>
              </a:rPr>
              <a:t>Chumenko</a:t>
            </a:r>
            <a:r>
              <a:rPr lang="en-US" sz="1400" dirty="0">
                <a:effectLst/>
                <a:ea typeface="Times New Roman" panose="02020603050405020304" pitchFamily="18" charset="0"/>
                <a:cs typeface="Arial" panose="020B0604020202020204" pitchFamily="34" charset="0"/>
              </a:rPr>
              <a:t>, V. N., </a:t>
            </a:r>
            <a:r>
              <a:rPr lang="en-US" sz="1400" dirty="0" err="1">
                <a:effectLst/>
                <a:ea typeface="Times New Roman" panose="02020603050405020304" pitchFamily="18" charset="0"/>
                <a:cs typeface="Arial" panose="020B0604020202020204" pitchFamily="34" charset="0"/>
              </a:rPr>
              <a:t>Yuschenko</a:t>
            </a:r>
            <a:r>
              <a:rPr lang="en-US" sz="1400" dirty="0">
                <a:effectLst/>
                <a:ea typeface="Times New Roman" panose="02020603050405020304" pitchFamily="18" charset="0"/>
                <a:cs typeface="Arial" panose="020B0604020202020204" pitchFamily="34" charset="0"/>
              </a:rPr>
              <a:t>, A. S., </a:t>
            </a:r>
            <a:r>
              <a:rPr lang="en-US" sz="1400" i="1" dirty="0">
                <a:effectLst/>
                <a:ea typeface="Times New Roman" panose="02020603050405020304" pitchFamily="18" charset="0"/>
                <a:cs typeface="Arial" panose="020B0604020202020204" pitchFamily="34" charset="0"/>
              </a:rPr>
              <a:t>Impact Effects Upon Manipulation Robot Mechanism</a:t>
            </a:r>
            <a:r>
              <a:rPr lang="en-US" sz="1400" dirty="0">
                <a:effectLst/>
                <a:ea typeface="Times New Roman" panose="02020603050405020304" pitchFamily="18" charset="0"/>
                <a:cs typeface="Arial" panose="020B0604020202020204" pitchFamily="34" charset="0"/>
              </a:rPr>
              <a:t> (in Russian), Technical cybernetics, No 4, 1981.</a:t>
            </a:r>
          </a:p>
          <a:p>
            <a:pPr marL="342900" marR="0" lvl="0" indent="-342900" algn="just">
              <a:spcBef>
                <a:spcPts val="0"/>
              </a:spcBef>
              <a:spcAft>
                <a:spcPts val="0"/>
              </a:spcAft>
              <a:buSzPts val="800"/>
              <a:buFont typeface="Times New Roman" panose="02020603050405020304" pitchFamily="18" charset="0"/>
              <a:buAutoNum type="arabicPeriod"/>
              <a:tabLst>
                <a:tab pos="180340" algn="l"/>
                <a:tab pos="252095" algn="l"/>
              </a:tabLst>
            </a:pPr>
            <a:r>
              <a:rPr lang="en-US" sz="1400" dirty="0">
                <a:effectLst/>
                <a:ea typeface="Times New Roman" panose="02020603050405020304" pitchFamily="18" charset="0"/>
                <a:cs typeface="Arial" panose="020B0604020202020204" pitchFamily="34" charset="0"/>
              </a:rPr>
              <a:t>Keller, J. B., </a:t>
            </a:r>
            <a:r>
              <a:rPr lang="en-US" sz="1400" i="1" dirty="0">
                <a:effectLst/>
                <a:ea typeface="Times New Roman" panose="02020603050405020304" pitchFamily="18" charset="0"/>
                <a:cs typeface="Arial" panose="020B0604020202020204" pitchFamily="34" charset="0"/>
              </a:rPr>
              <a:t>Impact with Friction</a:t>
            </a:r>
            <a:r>
              <a:rPr lang="en-US" sz="1400" dirty="0">
                <a:effectLst/>
                <a:ea typeface="Times New Roman" panose="02020603050405020304" pitchFamily="18" charset="0"/>
                <a:cs typeface="Arial" panose="020B0604020202020204" pitchFamily="34" charset="0"/>
              </a:rPr>
              <a:t>, Journal of Applied Mechanics, Vol. 29/1-29/4, 1986. </a:t>
            </a:r>
          </a:p>
          <a:p>
            <a:pPr marL="342900" marR="0" lvl="0" indent="-342900" algn="just">
              <a:spcBef>
                <a:spcPts val="0"/>
              </a:spcBef>
              <a:spcAft>
                <a:spcPts val="0"/>
              </a:spcAft>
              <a:buSzPts val="800"/>
              <a:buFont typeface="Times New Roman" panose="02020603050405020304" pitchFamily="18" charset="0"/>
              <a:buAutoNum type="arabicPeriod"/>
              <a:tabLst>
                <a:tab pos="180340" algn="l"/>
                <a:tab pos="252095" algn="l"/>
              </a:tabLst>
            </a:pPr>
            <a:r>
              <a:rPr lang="en-US" sz="1400" dirty="0" err="1">
                <a:effectLst/>
                <a:ea typeface="Times New Roman" panose="02020603050405020304" pitchFamily="18" charset="0"/>
                <a:cs typeface="Arial" panose="020B0604020202020204" pitchFamily="34" charset="0"/>
              </a:rPr>
              <a:t>Stronge</a:t>
            </a:r>
            <a:r>
              <a:rPr lang="en-US" sz="1400" dirty="0">
                <a:effectLst/>
                <a:ea typeface="Times New Roman" panose="02020603050405020304" pitchFamily="18" charset="0"/>
                <a:cs typeface="Arial" panose="020B0604020202020204" pitchFamily="34" charset="0"/>
              </a:rPr>
              <a:t> W. J., </a:t>
            </a:r>
            <a:r>
              <a:rPr lang="en-US" sz="1400" i="1" dirty="0">
                <a:effectLst/>
                <a:ea typeface="Times New Roman" panose="02020603050405020304" pitchFamily="18" charset="0"/>
                <a:cs typeface="Arial" panose="020B0604020202020204" pitchFamily="34" charset="0"/>
              </a:rPr>
              <a:t>Rigid Body Collision with Friction</a:t>
            </a:r>
            <a:r>
              <a:rPr lang="en-US" sz="1400" dirty="0">
                <a:effectLst/>
                <a:ea typeface="Times New Roman" panose="02020603050405020304" pitchFamily="18" charset="0"/>
                <a:cs typeface="Arial" panose="020B0604020202020204" pitchFamily="34" charset="0"/>
              </a:rPr>
              <a:t>, Proc. R. Soc. </a:t>
            </a:r>
            <a:r>
              <a:rPr lang="en-US" sz="1400" dirty="0" err="1">
                <a:effectLst/>
                <a:ea typeface="Times New Roman" panose="02020603050405020304" pitchFamily="18" charset="0"/>
                <a:cs typeface="Arial" panose="020B0604020202020204" pitchFamily="34" charset="0"/>
              </a:rPr>
              <a:t>Lond</a:t>
            </a:r>
            <a:r>
              <a:rPr lang="en-US" sz="1400" dirty="0">
                <a:effectLst/>
                <a:ea typeface="Times New Roman" panose="02020603050405020304" pitchFamily="18" charset="0"/>
                <a:cs typeface="Arial" panose="020B0604020202020204" pitchFamily="34" charset="0"/>
              </a:rPr>
              <a:t>. A., 429, pp. 169-181, 1990. </a:t>
            </a:r>
          </a:p>
          <a:p>
            <a:pPr marL="342900" marR="0" lvl="0" indent="-342900" algn="just">
              <a:spcBef>
                <a:spcPts val="0"/>
              </a:spcBef>
              <a:spcAft>
                <a:spcPts val="0"/>
              </a:spcAft>
              <a:buSzPts val="800"/>
              <a:buFont typeface="Times New Roman" panose="02020603050405020304" pitchFamily="18" charset="0"/>
              <a:buAutoNum type="arabicPeriod"/>
              <a:tabLst>
                <a:tab pos="180340" algn="l"/>
                <a:tab pos="252095" algn="l"/>
              </a:tabLst>
            </a:pPr>
            <a:r>
              <a:rPr lang="en-US" sz="1400" dirty="0" err="1">
                <a:effectLst/>
                <a:ea typeface="Times New Roman" panose="02020603050405020304" pitchFamily="18" charset="0"/>
                <a:cs typeface="Arial" panose="020B0604020202020204" pitchFamily="34" charset="0"/>
              </a:rPr>
              <a:t>Hurmuzlu</a:t>
            </a:r>
            <a:r>
              <a:rPr lang="en-US" sz="1400" dirty="0">
                <a:effectLst/>
                <a:ea typeface="Times New Roman" panose="02020603050405020304" pitchFamily="18" charset="0"/>
                <a:cs typeface="Arial" panose="020B0604020202020204" pitchFamily="34" charset="0"/>
              </a:rPr>
              <a:t>, Y., </a:t>
            </a:r>
            <a:r>
              <a:rPr lang="en-US" sz="1400" dirty="0" err="1">
                <a:effectLst/>
                <a:ea typeface="Times New Roman" panose="02020603050405020304" pitchFamily="18" charset="0"/>
                <a:cs typeface="Arial" panose="020B0604020202020204" pitchFamily="34" charset="0"/>
              </a:rPr>
              <a:t>Marghitu</a:t>
            </a:r>
            <a:r>
              <a:rPr lang="en-US" sz="1400" dirty="0">
                <a:effectLst/>
                <a:ea typeface="Times New Roman" panose="02020603050405020304" pitchFamily="18" charset="0"/>
                <a:cs typeface="Arial" panose="020B0604020202020204" pitchFamily="34" charset="0"/>
              </a:rPr>
              <a:t>, D. B., </a:t>
            </a:r>
            <a:r>
              <a:rPr lang="en-US" sz="1400" i="1" dirty="0">
                <a:effectLst/>
                <a:ea typeface="Times New Roman" panose="02020603050405020304" pitchFamily="18" charset="0"/>
                <a:cs typeface="Arial" panose="020B0604020202020204" pitchFamily="34" charset="0"/>
              </a:rPr>
              <a:t>Rigid Body Collision of Planar Kinematic Chain with Multiple Contact Points</a:t>
            </a:r>
            <a:r>
              <a:rPr lang="en-US" sz="1400" dirty="0">
                <a:effectLst/>
                <a:ea typeface="Times New Roman" panose="02020603050405020304" pitchFamily="18" charset="0"/>
                <a:cs typeface="Arial" panose="020B0604020202020204" pitchFamily="34" charset="0"/>
              </a:rPr>
              <a:t> , Intl. J. of Robotic Research, 13(1) pp. 82-92, 1994.</a:t>
            </a:r>
          </a:p>
          <a:p>
            <a:pPr marL="342900" marR="0" lvl="0" indent="-342900" algn="just">
              <a:spcBef>
                <a:spcPts val="0"/>
              </a:spcBef>
              <a:spcAft>
                <a:spcPts val="0"/>
              </a:spcAft>
              <a:buSzPts val="800"/>
              <a:buFont typeface="Times New Roman" panose="02020603050405020304" pitchFamily="18" charset="0"/>
              <a:buAutoNum type="arabicPeriod"/>
              <a:tabLst>
                <a:tab pos="180340" algn="l"/>
                <a:tab pos="252095" algn="l"/>
              </a:tabLst>
            </a:pPr>
            <a:r>
              <a:rPr lang="en-US" sz="1400" dirty="0" err="1">
                <a:effectLst/>
                <a:ea typeface="Times New Roman" panose="02020603050405020304" pitchFamily="18" charset="0"/>
                <a:cs typeface="Arial" panose="020B0604020202020204" pitchFamily="34" charset="0"/>
              </a:rPr>
              <a:t>Tornambe</a:t>
            </a:r>
            <a:r>
              <a:rPr lang="en-US" sz="1400" dirty="0">
                <a:effectLst/>
                <a:ea typeface="Times New Roman" panose="02020603050405020304" pitchFamily="18" charset="0"/>
                <a:cs typeface="Arial" panose="020B0604020202020204" pitchFamily="34" charset="0"/>
              </a:rPr>
              <a:t>, A., </a:t>
            </a:r>
            <a:r>
              <a:rPr lang="en-US" sz="1400" i="1" dirty="0">
                <a:effectLst/>
                <a:ea typeface="Times New Roman" panose="02020603050405020304" pitchFamily="18" charset="0"/>
                <a:cs typeface="Arial" panose="020B0604020202020204" pitchFamily="34" charset="0"/>
              </a:rPr>
              <a:t>Modeling and Controlling Two-Degrees- of-Freedom Impacts</a:t>
            </a:r>
            <a:r>
              <a:rPr lang="en-US" sz="1400" dirty="0">
                <a:effectLst/>
                <a:ea typeface="Times New Roman" panose="02020603050405020304" pitchFamily="18" charset="0"/>
                <a:cs typeface="Arial" panose="020B0604020202020204" pitchFamily="34" charset="0"/>
              </a:rPr>
              <a:t>, Proc. 3</a:t>
            </a:r>
            <a:r>
              <a:rPr lang="en-US" sz="1400" baseline="30000" dirty="0">
                <a:effectLst/>
                <a:ea typeface="Times New Roman" panose="02020603050405020304" pitchFamily="18" charset="0"/>
                <a:cs typeface="Arial" panose="020B0604020202020204" pitchFamily="34" charset="0"/>
              </a:rPr>
              <a:t>rd</a:t>
            </a:r>
            <a:r>
              <a:rPr lang="en-US" sz="1400" dirty="0">
                <a:effectLst/>
                <a:ea typeface="Times New Roman" panose="02020603050405020304" pitchFamily="18" charset="0"/>
                <a:cs typeface="Arial" panose="020B0604020202020204" pitchFamily="34" charset="0"/>
              </a:rPr>
              <a:t> IEEE Mediterranean Conf. On Control and Automation, </a:t>
            </a:r>
            <a:r>
              <a:rPr lang="en-US" sz="1400" dirty="0" err="1">
                <a:effectLst/>
                <a:ea typeface="Times New Roman" panose="02020603050405020304" pitchFamily="18" charset="0"/>
                <a:cs typeface="Arial" panose="020B0604020202020204" pitchFamily="34" charset="0"/>
              </a:rPr>
              <a:t>Lymassol</a:t>
            </a:r>
            <a:r>
              <a:rPr lang="en-US" sz="1400" dirty="0">
                <a:effectLst/>
                <a:ea typeface="Times New Roman" panose="02020603050405020304" pitchFamily="18" charset="0"/>
                <a:cs typeface="Arial" panose="020B0604020202020204" pitchFamily="34" charset="0"/>
              </a:rPr>
              <a:t>, Cyprus, 1995.</a:t>
            </a:r>
          </a:p>
          <a:p>
            <a:pPr marL="342900" marR="0" lvl="0" indent="-342900" algn="just">
              <a:spcBef>
                <a:spcPts val="0"/>
              </a:spcBef>
              <a:spcAft>
                <a:spcPts val="0"/>
              </a:spcAft>
              <a:buSzPts val="800"/>
              <a:buFont typeface="Times New Roman" panose="02020603050405020304" pitchFamily="18" charset="0"/>
              <a:buAutoNum type="arabicPeriod"/>
              <a:tabLst>
                <a:tab pos="180340" algn="l"/>
                <a:tab pos="252095" algn="l"/>
              </a:tabLst>
            </a:pPr>
            <a:r>
              <a:rPr lang="en-US" sz="1400" cap="all" dirty="0" err="1">
                <a:effectLst/>
                <a:ea typeface="Times New Roman" panose="02020603050405020304" pitchFamily="18" charset="0"/>
                <a:cs typeface="Arial" panose="020B0604020202020204" pitchFamily="34" charset="0"/>
              </a:rPr>
              <a:t>F</a:t>
            </a:r>
            <a:r>
              <a:rPr lang="en-US" sz="1400" dirty="0" err="1">
                <a:effectLst/>
                <a:ea typeface="Times New Roman" panose="02020603050405020304" pitchFamily="18" charset="0"/>
                <a:cs typeface="Arial" panose="020B0604020202020204" pitchFamily="34" charset="0"/>
              </a:rPr>
              <a:t>ilipović</a:t>
            </a:r>
            <a:r>
              <a:rPr lang="en-US" sz="1400" cap="all" dirty="0">
                <a:effectLst/>
                <a:ea typeface="Times New Roman" panose="02020603050405020304" pitchFamily="18" charset="0"/>
                <a:cs typeface="Arial" panose="020B0604020202020204" pitchFamily="34" charset="0"/>
              </a:rPr>
              <a:t>, M.,</a:t>
            </a:r>
            <a:r>
              <a:rPr lang="en-US" sz="1400" dirty="0">
                <a:effectLst/>
                <a:ea typeface="Times New Roman" panose="02020603050405020304" pitchFamily="18" charset="0"/>
                <a:cs typeface="Arial" panose="020B0604020202020204" pitchFamily="34" charset="0"/>
              </a:rPr>
              <a:t> </a:t>
            </a:r>
            <a:r>
              <a:rPr lang="en-US" sz="1400" i="1" dirty="0">
                <a:effectLst/>
                <a:ea typeface="Times New Roman" panose="02020603050405020304" pitchFamily="18" charset="0"/>
                <a:cs typeface="Arial" panose="020B0604020202020204" pitchFamily="34" charset="0"/>
              </a:rPr>
              <a:t>Elastic Robotic System with Analysis of Collision and Jamming</a:t>
            </a:r>
            <a:r>
              <a:rPr lang="en-US" sz="1400" dirty="0">
                <a:effectLst/>
                <a:ea typeface="Times New Roman" panose="02020603050405020304" pitchFamily="18" charset="0"/>
                <a:cs typeface="Arial" panose="020B0604020202020204" pitchFamily="34" charset="0"/>
              </a:rPr>
              <a:t> , 7th International Symposium on Intelligent Systems and Informatics - SISY 2009, Subotica, Serbia (25-26 September 2009).</a:t>
            </a:r>
          </a:p>
          <a:p>
            <a:pPr marL="342900" marR="0" lvl="0" indent="-342900" algn="just">
              <a:spcBef>
                <a:spcPts val="0"/>
              </a:spcBef>
              <a:spcAft>
                <a:spcPts val="0"/>
              </a:spcAft>
              <a:buSzPts val="800"/>
              <a:buFont typeface="Times New Roman" panose="02020603050405020304" pitchFamily="18" charset="0"/>
              <a:buAutoNum type="arabicPeriod"/>
              <a:tabLst>
                <a:tab pos="180340" algn="l"/>
                <a:tab pos="252095" algn="l"/>
                <a:tab pos="252095" algn="l"/>
              </a:tabLst>
            </a:pPr>
            <a:r>
              <a:rPr lang="en-US" sz="1400" dirty="0">
                <a:effectLst/>
                <a:ea typeface="Times New Roman" panose="02020603050405020304" pitchFamily="18" charset="0"/>
                <a:cs typeface="Arial" panose="020B0604020202020204" pitchFamily="34" charset="0"/>
              </a:rPr>
              <a:t>T. Doi , K. Yoshida , Y. Tamai , K. </a:t>
            </a:r>
            <a:r>
              <a:rPr lang="en-US" sz="1400" dirty="0" err="1">
                <a:effectLst/>
                <a:ea typeface="Times New Roman" panose="02020603050405020304" pitchFamily="18" charset="0"/>
                <a:cs typeface="Arial" panose="020B0604020202020204" pitchFamily="34" charset="0"/>
              </a:rPr>
              <a:t>Kono</a:t>
            </a:r>
            <a:r>
              <a:rPr lang="en-US" sz="1400" dirty="0">
                <a:effectLst/>
                <a:ea typeface="Times New Roman" panose="02020603050405020304" pitchFamily="18" charset="0"/>
                <a:cs typeface="Arial" panose="020B0604020202020204" pitchFamily="34" charset="0"/>
              </a:rPr>
              <a:t> , K. Naito , T. Ono , Modelling and feedback control for vibratory feeder of electromagnetic type, J. Robot. </a:t>
            </a:r>
            <a:r>
              <a:rPr lang="en-US" sz="1400" dirty="0" err="1">
                <a:effectLst/>
                <a:ea typeface="Times New Roman" panose="02020603050405020304" pitchFamily="18" charset="0"/>
                <a:cs typeface="Arial" panose="020B0604020202020204" pitchFamily="34" charset="0"/>
              </a:rPr>
              <a:t>Mechatron</a:t>
            </a:r>
            <a:r>
              <a:rPr lang="en-US" sz="1400" dirty="0">
                <a:effectLst/>
                <a:ea typeface="Times New Roman" panose="02020603050405020304" pitchFamily="18" charset="0"/>
                <a:cs typeface="Arial" panose="020B0604020202020204" pitchFamily="34" charset="0"/>
              </a:rPr>
              <a:t>. 11 (5) (1999) 563–572 .</a:t>
            </a:r>
          </a:p>
          <a:p>
            <a:pPr marL="342900" marR="0" lvl="0" indent="-342900" algn="just">
              <a:spcBef>
                <a:spcPts val="0"/>
              </a:spcBef>
              <a:spcAft>
                <a:spcPts val="0"/>
              </a:spcAft>
              <a:buSzPts val="800"/>
              <a:buFont typeface="Times New Roman" panose="02020603050405020304" pitchFamily="18" charset="0"/>
              <a:buAutoNum type="arabicPeriod"/>
              <a:tabLst>
                <a:tab pos="180340" algn="l"/>
                <a:tab pos="252095" algn="l"/>
                <a:tab pos="252095" algn="l"/>
              </a:tabLst>
            </a:pPr>
            <a:r>
              <a:rPr lang="en-US" sz="1400" dirty="0" err="1">
                <a:effectLst/>
                <a:ea typeface="Times New Roman" panose="02020603050405020304" pitchFamily="18" charset="0"/>
                <a:cs typeface="Arial" panose="020B0604020202020204" pitchFamily="34" charset="0"/>
              </a:rPr>
              <a:t>Despotovic</a:t>
            </a:r>
            <a:r>
              <a:rPr lang="en-US" sz="1400" dirty="0">
                <a:effectLst/>
                <a:ea typeface="Times New Roman" panose="02020603050405020304" pitchFamily="18" charset="0"/>
                <a:cs typeface="Arial" panose="020B0604020202020204" pitchFamily="34" charset="0"/>
              </a:rPr>
              <a:t> Z</a:t>
            </a:r>
            <a:r>
              <a:rPr lang="en-US" sz="1400" dirty="0">
                <a:effectLst/>
                <a:ea typeface="ILIFF F+ MTSY"/>
                <a:cs typeface="Arial" panose="020B0604020202020204" pitchFamily="34" charset="0"/>
              </a:rPr>
              <a:t>, </a:t>
            </a:r>
            <a:r>
              <a:rPr lang="en-US" sz="1400" dirty="0" err="1">
                <a:effectLst/>
                <a:ea typeface="ILIFF F+ MTSY"/>
                <a:cs typeface="Arial" panose="020B0604020202020204" pitchFamily="34" charset="0"/>
              </a:rPr>
              <a:t>Urukalo</a:t>
            </a:r>
            <a:r>
              <a:rPr lang="en-US" sz="1400" dirty="0">
                <a:effectLst/>
                <a:ea typeface="ILIFF F+ MTSY"/>
                <a:cs typeface="Arial" panose="020B0604020202020204" pitchFamily="34" charset="0"/>
              </a:rPr>
              <a:t> </a:t>
            </a:r>
            <a:r>
              <a:rPr lang="en-US" sz="1400" dirty="0" err="1">
                <a:effectLst/>
                <a:ea typeface="ILIFF F+ MTSY"/>
                <a:cs typeface="Arial" panose="020B0604020202020204" pitchFamily="34" charset="0"/>
              </a:rPr>
              <a:t>Dj</a:t>
            </a:r>
            <a:r>
              <a:rPr lang="en-US" sz="1400" dirty="0">
                <a:effectLst/>
                <a:ea typeface="ILIFF F+ MTSY"/>
                <a:cs typeface="Arial" panose="020B0604020202020204" pitchFamily="34" charset="0"/>
              </a:rPr>
              <a:t>., </a:t>
            </a:r>
            <a:r>
              <a:rPr lang="en-US" sz="1400" dirty="0" err="1">
                <a:effectLst/>
                <a:ea typeface="ILIFF F+ MTSY"/>
                <a:cs typeface="Arial" panose="020B0604020202020204" pitchFamily="34" charset="0"/>
              </a:rPr>
              <a:t>Lecic</a:t>
            </a:r>
            <a:r>
              <a:rPr lang="en-US" sz="1400" dirty="0">
                <a:effectLst/>
                <a:ea typeface="ILIFF F+ MTSY"/>
                <a:cs typeface="Arial" panose="020B0604020202020204" pitchFamily="34" charset="0"/>
              </a:rPr>
              <a:t> M., </a:t>
            </a:r>
            <a:r>
              <a:rPr lang="en-US" sz="1400" dirty="0" err="1">
                <a:effectLst/>
                <a:ea typeface="ILIFF F+ MTSY"/>
                <a:cs typeface="Arial" panose="020B0604020202020204" pitchFamily="34" charset="0"/>
              </a:rPr>
              <a:t>Cosic</a:t>
            </a:r>
            <a:r>
              <a:rPr lang="en-US" sz="1400" dirty="0">
                <a:effectLst/>
                <a:ea typeface="ILIFF F+ MTSY"/>
                <a:cs typeface="Arial" panose="020B0604020202020204" pitchFamily="34" charset="0"/>
              </a:rPr>
              <a:t> A.,</a:t>
            </a:r>
            <a:r>
              <a:rPr lang="en-US" sz="1400" dirty="0">
                <a:effectLst/>
                <a:ea typeface="Times New Roman" panose="02020603050405020304" pitchFamily="18" charset="0"/>
                <a:cs typeface="Arial" panose="020B0604020202020204" pitchFamily="34" charset="0"/>
              </a:rPr>
              <a:t> Mathematical modeling of resonant linear vibratory conveyor with electromagnetic excitation: simulations and experimental results, Applied Mathematical Modelling,41, pp. 1–24, 2017.</a:t>
            </a:r>
          </a:p>
          <a:p>
            <a:pPr marL="342900" marR="0" lvl="0" indent="-342900" algn="just">
              <a:spcBef>
                <a:spcPts val="0"/>
              </a:spcBef>
              <a:spcAft>
                <a:spcPts val="0"/>
              </a:spcAft>
              <a:buSzPts val="800"/>
              <a:buFont typeface="Times New Roman" panose="02020603050405020304" pitchFamily="18" charset="0"/>
              <a:buAutoNum type="arabicPeriod"/>
              <a:tabLst>
                <a:tab pos="180340" algn="l"/>
                <a:tab pos="252095" algn="l"/>
                <a:tab pos="252095" algn="l"/>
              </a:tabLst>
            </a:pPr>
            <a:r>
              <a:rPr lang="en-US" sz="1400" dirty="0">
                <a:effectLst/>
                <a:ea typeface="Times New Roman" panose="02020603050405020304" pitchFamily="18" charset="0"/>
                <a:cs typeface="Arial" panose="020B0604020202020204" pitchFamily="34" charset="0"/>
              </a:rPr>
              <a:t>Lord Rayleigh, Theory of Sound, second publish, paragraph 186, 1894-1896.</a:t>
            </a:r>
          </a:p>
        </p:txBody>
      </p:sp>
    </p:spTree>
    <p:extLst>
      <p:ext uri="{BB962C8B-B14F-4D97-AF65-F5344CB8AC3E}">
        <p14:creationId xmlns:p14="http://schemas.microsoft.com/office/powerpoint/2010/main" val="1426591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5" name="Rectangle 7"/>
          <p:cNvSpPr>
            <a:spLocks noChangeArrowheads="1"/>
          </p:cNvSpPr>
          <p:nvPr/>
        </p:nvSpPr>
        <p:spPr bwMode="auto">
          <a:xfrm>
            <a:off x="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145418" name="Rectangle 10"/>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145420" name="Rectangle 12"/>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145422" name="Rectangle 14"/>
          <p:cNvSpPr>
            <a:spLocks noChangeArrowheads="1"/>
          </p:cNvSpPr>
          <p:nvPr/>
        </p:nvSpPr>
        <p:spPr bwMode="auto">
          <a:xfrm>
            <a:off x="0" y="3100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145428" name="Rectangle 20"/>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22" name="Segnaposto numero diapositiva 4">
            <a:extLst>
              <a:ext uri="{FF2B5EF4-FFF2-40B4-BE49-F238E27FC236}">
                <a16:creationId xmlns:a16="http://schemas.microsoft.com/office/drawing/2014/main" id="{BAF89EC3-C2EC-4629-897E-2EAFA3EF525B}"/>
              </a:ext>
            </a:extLst>
          </p:cNvPr>
          <p:cNvSpPr>
            <a:spLocks noGrp="1" noChangeArrowheads="1"/>
          </p:cNvSpPr>
          <p:nvPr>
            <p:ph type="sldNum" sz="quarter" idx="12"/>
          </p:nvPr>
        </p:nvSpPr>
        <p:spPr bwMode="auto">
          <a:xfrm>
            <a:off x="6375601" y="642084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3</a:t>
            </a:fld>
            <a:endParaRPr lang="en-US" altLang="en-US" sz="1200" dirty="0">
              <a:solidFill>
                <a:srgbClr val="898989"/>
              </a:solidFill>
            </a:endParaRPr>
          </a:p>
        </p:txBody>
      </p:sp>
      <p:sp>
        <p:nvSpPr>
          <p:cNvPr id="24" name="Rectangle 23">
            <a:extLst>
              <a:ext uri="{FF2B5EF4-FFF2-40B4-BE49-F238E27FC236}">
                <a16:creationId xmlns:a16="http://schemas.microsoft.com/office/drawing/2014/main" id="{CBF53C72-D21D-4F7B-9323-691E2BCAD76F}"/>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pic>
        <p:nvPicPr>
          <p:cNvPr id="2" name="Picture 1" descr="Fig 1 B">
            <a:extLst>
              <a:ext uri="{FF2B5EF4-FFF2-40B4-BE49-F238E27FC236}">
                <a16:creationId xmlns:a16="http://schemas.microsoft.com/office/drawing/2014/main" id="{D98473C1-54F6-4379-A785-8B103756EB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212" y="545234"/>
            <a:ext cx="6115384" cy="6040676"/>
          </a:xfrm>
          <a:prstGeom prst="rect">
            <a:avLst/>
          </a:prstGeom>
          <a:noFill/>
          <a:ln>
            <a:noFill/>
          </a:ln>
        </p:spPr>
      </p:pic>
      <p:sp>
        <p:nvSpPr>
          <p:cNvPr id="27" name="TextBox 26">
            <a:extLst>
              <a:ext uri="{FF2B5EF4-FFF2-40B4-BE49-F238E27FC236}">
                <a16:creationId xmlns:a16="http://schemas.microsoft.com/office/drawing/2014/main" id="{9CEF20E0-3D23-4C0A-926C-1185E6CBF097}"/>
              </a:ext>
            </a:extLst>
          </p:cNvPr>
          <p:cNvSpPr txBox="1"/>
          <p:nvPr/>
        </p:nvSpPr>
        <p:spPr>
          <a:xfrm>
            <a:off x="58540" y="319028"/>
            <a:ext cx="5755343" cy="1631216"/>
          </a:xfrm>
          <a:prstGeom prst="rect">
            <a:avLst/>
          </a:prstGeom>
          <a:noFill/>
        </p:spPr>
        <p:txBody>
          <a:bodyPr wrap="square">
            <a:spAutoFit/>
          </a:bodyPr>
          <a:lstStyle/>
          <a:p>
            <a:pPr algn="just"/>
            <a:r>
              <a:rPr lang="en-US" sz="2000" dirty="0">
                <a:solidFill>
                  <a:schemeClr val="accent5">
                    <a:lumMod val="75000"/>
                  </a:schemeClr>
                </a:solidFill>
                <a:effectLst/>
                <a:ea typeface="Times New Roman" panose="02020603050405020304" pitchFamily="18" charset="0"/>
                <a:cs typeface="Arial" panose="020B0604020202020204" pitchFamily="34" charset="0"/>
              </a:rPr>
              <a:t>The Conveyor mechanism consists of two rigid bodies</a:t>
            </a:r>
            <a:r>
              <a:rPr lang="sr-Latn-RS" sz="2000" dirty="0">
                <a:solidFill>
                  <a:schemeClr val="accent5">
                    <a:lumMod val="75000"/>
                  </a:schemeClr>
                </a:solidFill>
                <a:effectLst/>
                <a:ea typeface="Times New Roman" panose="02020603050405020304" pitchFamily="18" charset="0"/>
                <a:cs typeface="Arial" panose="020B0604020202020204" pitchFamily="34" charset="0"/>
              </a:rPr>
              <a:t>:</a:t>
            </a:r>
            <a:r>
              <a:rPr lang="en-US" sz="2000" dirty="0">
                <a:solidFill>
                  <a:schemeClr val="accent5">
                    <a:lumMod val="75000"/>
                  </a:schemeClr>
                </a:solidFill>
                <a:effectLst/>
                <a:ea typeface="Times New Roman" panose="02020603050405020304" pitchFamily="18" charset="0"/>
                <a:cs typeface="Arial" panose="020B0604020202020204" pitchFamily="34" charset="0"/>
              </a:rPr>
              <a:t> the transporter’s base and vibratory trough. </a:t>
            </a:r>
            <a:r>
              <a:rPr lang="en-US" sz="2000" dirty="0">
                <a:solidFill>
                  <a:srgbClr val="0070C0"/>
                </a:solidFill>
                <a:effectLst/>
                <a:ea typeface="Times New Roman" panose="02020603050405020304" pitchFamily="18" charset="0"/>
                <a:cs typeface="Arial" panose="020B0604020202020204" pitchFamily="34" charset="0"/>
              </a:rPr>
              <a:t>These two rigid bodies are connected by composite spring of known characteristics: </a:t>
            </a:r>
            <a:r>
              <a:rPr lang="en-US" sz="2000" i="1" dirty="0">
                <a:solidFill>
                  <a:srgbClr val="0070C0"/>
                </a:solidFill>
                <a:effectLst/>
                <a:ea typeface="Times New Roman" panose="02020603050405020304" pitchFamily="18" charset="0"/>
                <a:cs typeface="Arial" panose="020B0604020202020204" pitchFamily="34" charset="0"/>
              </a:rPr>
              <a:t>C</a:t>
            </a:r>
            <a:r>
              <a:rPr lang="en-US" sz="2000" i="1" baseline="-25000" dirty="0">
                <a:solidFill>
                  <a:srgbClr val="0070C0"/>
                </a:solidFill>
                <a:effectLst/>
                <a:ea typeface="Times New Roman" panose="02020603050405020304" pitchFamily="18" charset="0"/>
                <a:cs typeface="Arial" panose="020B0604020202020204" pitchFamily="34" charset="0"/>
              </a:rPr>
              <a:t>s</a:t>
            </a:r>
            <a:r>
              <a:rPr lang="en-US" sz="2000" dirty="0">
                <a:solidFill>
                  <a:srgbClr val="0070C0"/>
                </a:solidFill>
                <a:effectLst/>
                <a:ea typeface="Times New Roman" panose="02020603050405020304" pitchFamily="18" charset="0"/>
                <a:cs typeface="Arial" panose="020B0604020202020204" pitchFamily="34" charset="0"/>
              </a:rPr>
              <a:t> and </a:t>
            </a:r>
            <a:r>
              <a:rPr lang="en-US" sz="2000" i="1" dirty="0">
                <a:solidFill>
                  <a:srgbClr val="0070C0"/>
                </a:solidFill>
                <a:effectLst/>
                <a:ea typeface="Times New Roman" panose="02020603050405020304" pitchFamily="18" charset="0"/>
                <a:cs typeface="Arial" panose="020B0604020202020204" pitchFamily="34" charset="0"/>
              </a:rPr>
              <a:t>B</a:t>
            </a:r>
            <a:r>
              <a:rPr lang="en-US" sz="2000" i="1" baseline="-25000" dirty="0">
                <a:solidFill>
                  <a:srgbClr val="0070C0"/>
                </a:solidFill>
                <a:effectLst/>
                <a:ea typeface="Times New Roman" panose="02020603050405020304" pitchFamily="18" charset="0"/>
                <a:cs typeface="Arial" panose="020B0604020202020204" pitchFamily="34" charset="0"/>
              </a:rPr>
              <a:t>s</a:t>
            </a:r>
            <a:r>
              <a:rPr lang="en-US" sz="2000" dirty="0">
                <a:solidFill>
                  <a:schemeClr val="accent5">
                    <a:lumMod val="75000"/>
                  </a:schemeClr>
                </a:solidFill>
                <a:effectLst/>
                <a:ea typeface="Times New Roman" panose="02020603050405020304" pitchFamily="18" charset="0"/>
                <a:cs typeface="Arial" panose="020B0604020202020204" pitchFamily="34" charset="0"/>
              </a:rPr>
              <a:t>. </a:t>
            </a:r>
            <a:endParaRPr lang="en-US" sz="2000" dirty="0">
              <a:solidFill>
                <a:schemeClr val="accent5">
                  <a:lumMod val="75000"/>
                </a:schemeClr>
              </a:solidFill>
              <a:cs typeface="Arial" panose="020B0604020202020204" pitchFamily="34" charset="0"/>
            </a:endParaRPr>
          </a:p>
        </p:txBody>
      </p:sp>
      <p:sp>
        <p:nvSpPr>
          <p:cNvPr id="28" name="TextBox 27">
            <a:extLst>
              <a:ext uri="{FF2B5EF4-FFF2-40B4-BE49-F238E27FC236}">
                <a16:creationId xmlns:a16="http://schemas.microsoft.com/office/drawing/2014/main" id="{85BBF762-FE69-4E8A-AFF2-D543215ECA12}"/>
              </a:ext>
            </a:extLst>
          </p:cNvPr>
          <p:cNvSpPr txBox="1"/>
          <p:nvPr/>
        </p:nvSpPr>
        <p:spPr>
          <a:xfrm>
            <a:off x="25199" y="1863141"/>
            <a:ext cx="2818609" cy="5016758"/>
          </a:xfrm>
          <a:prstGeom prst="rect">
            <a:avLst/>
          </a:prstGeom>
          <a:noFill/>
        </p:spPr>
        <p:txBody>
          <a:bodyPr wrap="square">
            <a:spAutoFit/>
          </a:bodyPr>
          <a:lstStyle/>
          <a:p>
            <a:pPr algn="just"/>
            <a:r>
              <a:rPr lang="en-US" sz="2000" dirty="0">
                <a:solidFill>
                  <a:srgbClr val="0070C0"/>
                </a:solidFill>
                <a:effectLst/>
                <a:ea typeface="Times New Roman" panose="02020603050405020304" pitchFamily="18" charset="0"/>
                <a:cs typeface="Arial" panose="020B0604020202020204" pitchFamily="34" charset="0"/>
              </a:rPr>
              <a:t>The base is linked to the foundation of the machine by one horizontal  </a:t>
            </a:r>
            <a:r>
              <a:rPr lang="en-US" sz="2000" i="1" dirty="0">
                <a:solidFill>
                  <a:schemeClr val="accent5">
                    <a:lumMod val="75000"/>
                  </a:schemeClr>
                </a:solidFill>
                <a:effectLst/>
                <a:ea typeface="Times New Roman" panose="02020603050405020304" pitchFamily="18" charset="0"/>
                <a:cs typeface="Arial" panose="020B0604020202020204" pitchFamily="34" charset="0"/>
              </a:rPr>
              <a:t>C</a:t>
            </a:r>
            <a:r>
              <a:rPr lang="en-US" sz="2000" i="1" baseline="-25000" dirty="0">
                <a:solidFill>
                  <a:schemeClr val="accent5">
                    <a:lumMod val="75000"/>
                  </a:schemeClr>
                </a:solidFill>
                <a:effectLst/>
                <a:ea typeface="Times New Roman" panose="02020603050405020304" pitchFamily="18" charset="0"/>
                <a:cs typeface="Arial" panose="020B0604020202020204" pitchFamily="34" charset="0"/>
              </a:rPr>
              <a:t>ox</a:t>
            </a:r>
            <a:r>
              <a:rPr lang="en-US" sz="2000" dirty="0">
                <a:solidFill>
                  <a:schemeClr val="accent5">
                    <a:lumMod val="75000"/>
                  </a:schemeClr>
                </a:solidFill>
                <a:effectLst/>
                <a:ea typeface="Times New Roman" panose="02020603050405020304" pitchFamily="18" charset="0"/>
                <a:cs typeface="Arial" panose="020B0604020202020204" pitchFamily="34" charset="0"/>
              </a:rPr>
              <a:t>, </a:t>
            </a:r>
            <a:r>
              <a:rPr lang="en-US" sz="2000" i="1" dirty="0">
                <a:solidFill>
                  <a:schemeClr val="accent5">
                    <a:lumMod val="75000"/>
                  </a:schemeClr>
                </a:solidFill>
                <a:effectLst/>
                <a:ea typeface="Times New Roman" panose="02020603050405020304" pitchFamily="18" charset="0"/>
                <a:cs typeface="Arial" panose="020B0604020202020204" pitchFamily="34" charset="0"/>
              </a:rPr>
              <a:t>B</a:t>
            </a:r>
            <a:r>
              <a:rPr lang="en-US" sz="2000" i="1" baseline="-25000" dirty="0">
                <a:solidFill>
                  <a:schemeClr val="accent5">
                    <a:lumMod val="75000"/>
                  </a:schemeClr>
                </a:solidFill>
                <a:effectLst/>
                <a:ea typeface="Times New Roman" panose="02020603050405020304" pitchFamily="18" charset="0"/>
                <a:cs typeface="Arial" panose="020B0604020202020204" pitchFamily="34" charset="0"/>
              </a:rPr>
              <a:t>ox</a:t>
            </a:r>
            <a:r>
              <a:rPr lang="en-US" sz="2000" dirty="0">
                <a:solidFill>
                  <a:schemeClr val="accent5">
                    <a:lumMod val="75000"/>
                  </a:schemeClr>
                </a:solidFill>
                <a:effectLst/>
                <a:ea typeface="Times New Roman" panose="02020603050405020304" pitchFamily="18" charset="0"/>
                <a:cs typeface="Arial" panose="020B0604020202020204" pitchFamily="34" charset="0"/>
              </a:rPr>
              <a:t> and two vertical </a:t>
            </a:r>
            <a:r>
              <a:rPr lang="en-US" sz="2000" i="1" dirty="0">
                <a:solidFill>
                  <a:schemeClr val="accent5">
                    <a:lumMod val="75000"/>
                  </a:schemeClr>
                </a:solidFill>
                <a:effectLst/>
                <a:ea typeface="Times New Roman" panose="02020603050405020304" pitchFamily="18" charset="0"/>
                <a:cs typeface="Arial" panose="020B0604020202020204" pitchFamily="34" charset="0"/>
              </a:rPr>
              <a:t>C</a:t>
            </a:r>
            <a:r>
              <a:rPr lang="en-US" sz="2000" i="1" baseline="-25000" dirty="0">
                <a:solidFill>
                  <a:schemeClr val="accent5">
                    <a:lumMod val="75000"/>
                  </a:schemeClr>
                </a:solidFill>
                <a:effectLst/>
                <a:ea typeface="Times New Roman" panose="02020603050405020304" pitchFamily="18" charset="0"/>
                <a:cs typeface="Arial" panose="020B0604020202020204" pitchFamily="34" charset="0"/>
              </a:rPr>
              <a:t>oy1</a:t>
            </a:r>
            <a:r>
              <a:rPr lang="en-US" sz="2000" dirty="0">
                <a:solidFill>
                  <a:schemeClr val="accent5">
                    <a:lumMod val="75000"/>
                  </a:schemeClr>
                </a:solidFill>
                <a:effectLst/>
                <a:ea typeface="Times New Roman" panose="02020603050405020304" pitchFamily="18" charset="0"/>
                <a:cs typeface="Arial" panose="020B0604020202020204" pitchFamily="34" charset="0"/>
              </a:rPr>
              <a:t>, </a:t>
            </a:r>
            <a:r>
              <a:rPr lang="en-US" sz="2000" i="1" dirty="0">
                <a:solidFill>
                  <a:schemeClr val="accent5">
                    <a:lumMod val="75000"/>
                  </a:schemeClr>
                </a:solidFill>
                <a:effectLst/>
                <a:ea typeface="Times New Roman" panose="02020603050405020304" pitchFamily="18" charset="0"/>
                <a:cs typeface="Arial" panose="020B0604020202020204" pitchFamily="34" charset="0"/>
              </a:rPr>
              <a:t>B</a:t>
            </a:r>
            <a:r>
              <a:rPr lang="en-US" sz="2000" i="1" baseline="-25000" dirty="0">
                <a:solidFill>
                  <a:schemeClr val="accent5">
                    <a:lumMod val="75000"/>
                  </a:schemeClr>
                </a:solidFill>
                <a:effectLst/>
                <a:ea typeface="Times New Roman" panose="02020603050405020304" pitchFamily="18" charset="0"/>
                <a:cs typeface="Arial" panose="020B0604020202020204" pitchFamily="34" charset="0"/>
              </a:rPr>
              <a:t>oy1</a:t>
            </a:r>
            <a:r>
              <a:rPr lang="en-US" sz="2000" dirty="0">
                <a:solidFill>
                  <a:schemeClr val="accent5">
                    <a:lumMod val="75000"/>
                  </a:schemeClr>
                </a:solidFill>
                <a:effectLst/>
                <a:ea typeface="Times New Roman" panose="02020603050405020304" pitchFamily="18" charset="0"/>
                <a:cs typeface="Arial" panose="020B0604020202020204" pitchFamily="34" charset="0"/>
              </a:rPr>
              <a:t> and </a:t>
            </a:r>
            <a:r>
              <a:rPr lang="en-US" sz="2000" i="1" dirty="0">
                <a:solidFill>
                  <a:schemeClr val="accent5">
                    <a:lumMod val="75000"/>
                  </a:schemeClr>
                </a:solidFill>
                <a:effectLst/>
                <a:ea typeface="Times New Roman" panose="02020603050405020304" pitchFamily="18" charset="0"/>
                <a:cs typeface="Arial" panose="020B0604020202020204" pitchFamily="34" charset="0"/>
              </a:rPr>
              <a:t>C</a:t>
            </a:r>
            <a:r>
              <a:rPr lang="en-US" sz="2000" i="1" baseline="-25000" dirty="0">
                <a:solidFill>
                  <a:schemeClr val="accent5">
                    <a:lumMod val="75000"/>
                  </a:schemeClr>
                </a:solidFill>
                <a:effectLst/>
                <a:ea typeface="Times New Roman" panose="02020603050405020304" pitchFamily="18" charset="0"/>
                <a:cs typeface="Arial" panose="020B0604020202020204" pitchFamily="34" charset="0"/>
              </a:rPr>
              <a:t>oy2</a:t>
            </a:r>
            <a:r>
              <a:rPr lang="en-US" sz="2000" dirty="0">
                <a:solidFill>
                  <a:schemeClr val="accent5">
                    <a:lumMod val="75000"/>
                  </a:schemeClr>
                </a:solidFill>
                <a:effectLst/>
                <a:ea typeface="Times New Roman" panose="02020603050405020304" pitchFamily="18" charset="0"/>
                <a:cs typeface="Arial" panose="020B0604020202020204" pitchFamily="34" charset="0"/>
              </a:rPr>
              <a:t>, </a:t>
            </a:r>
            <a:r>
              <a:rPr lang="en-US" sz="2000" i="1" dirty="0">
                <a:solidFill>
                  <a:schemeClr val="accent5">
                    <a:lumMod val="75000"/>
                  </a:schemeClr>
                </a:solidFill>
                <a:effectLst/>
                <a:ea typeface="Times New Roman" panose="02020603050405020304" pitchFamily="18" charset="0"/>
                <a:cs typeface="Arial" panose="020B0604020202020204" pitchFamily="34" charset="0"/>
              </a:rPr>
              <a:t>B</a:t>
            </a:r>
            <a:r>
              <a:rPr lang="en-US" sz="2000" i="1" baseline="-25000" dirty="0">
                <a:solidFill>
                  <a:schemeClr val="accent5">
                    <a:lumMod val="75000"/>
                  </a:schemeClr>
                </a:solidFill>
                <a:effectLst/>
                <a:ea typeface="Times New Roman" panose="02020603050405020304" pitchFamily="18" charset="0"/>
                <a:cs typeface="Arial" panose="020B0604020202020204" pitchFamily="34" charset="0"/>
              </a:rPr>
              <a:t>oy2</a:t>
            </a:r>
            <a:r>
              <a:rPr lang="en-US" sz="2000" dirty="0">
                <a:solidFill>
                  <a:schemeClr val="accent5">
                    <a:lumMod val="75000"/>
                  </a:schemeClr>
                </a:solidFill>
                <a:effectLst/>
                <a:ea typeface="Times New Roman" panose="02020603050405020304" pitchFamily="18" charset="0"/>
                <a:cs typeface="Arial" panose="020B0604020202020204" pitchFamily="34" charset="0"/>
              </a:rPr>
              <a:t> damping-elastic elements of known characteristics. It is assumed that the masses, geometry, and the corresponding moments of inertia are known.</a:t>
            </a:r>
          </a:p>
          <a:p>
            <a:endParaRPr lang="en-US" sz="2000" dirty="0">
              <a:cs typeface="Arial" panose="020B0604020202020204" pitchFamily="34" charset="0"/>
            </a:endParaRPr>
          </a:p>
        </p:txBody>
      </p:sp>
      <p:sp>
        <p:nvSpPr>
          <p:cNvPr id="5" name="Rectangle 14"/>
          <p:cNvSpPr>
            <a:spLocks noChangeArrowheads="1"/>
          </p:cNvSpPr>
          <p:nvPr/>
        </p:nvSpPr>
        <p:spPr bwMode="auto">
          <a:xfrm>
            <a:off x="4853500" y="6424327"/>
            <a:ext cx="3742631" cy="323165"/>
          </a:xfrm>
          <a:prstGeom prst="rect">
            <a:avLst/>
          </a:prstGeom>
          <a:noFill/>
          <a:ln>
            <a:noFill/>
          </a:ln>
          <a:effectLst/>
        </p:spPr>
        <p:txBody>
          <a:bodyPr wrap="square" anchor="ctr">
            <a:spAutoFit/>
          </a:bodyPr>
          <a:lstStyle/>
          <a:p>
            <a:pPr algn="just">
              <a:tabLst>
                <a:tab pos="3143250" algn="l"/>
                <a:tab pos="3200400" algn="l"/>
              </a:tabLst>
            </a:pPr>
            <a:r>
              <a:rPr lang="en-US" sz="1500" b="0" dirty="0">
                <a:solidFill>
                  <a:srgbClr val="558ED5"/>
                </a:solidFill>
                <a:cs typeface="Arial" panose="020B0604020202020204" pitchFamily="34" charset="0"/>
              </a:rPr>
              <a:t> </a:t>
            </a:r>
            <a:r>
              <a:rPr lang="sr-Latn-RS" sz="1500" b="0" dirty="0">
                <a:solidFill>
                  <a:srgbClr val="00B0F0"/>
                </a:solidFill>
                <a:cs typeface="Arial" panose="020B0604020202020204" pitchFamily="34" charset="0"/>
              </a:rPr>
              <a:t>Fig</a:t>
            </a:r>
            <a:r>
              <a:rPr lang="sr-Cyrl-CS" sz="1500" b="0" dirty="0">
                <a:solidFill>
                  <a:srgbClr val="00B0F0"/>
                </a:solidFill>
                <a:cs typeface="Arial" panose="020B0604020202020204" pitchFamily="34" charset="0"/>
              </a:rPr>
              <a:t>. </a:t>
            </a:r>
            <a:r>
              <a:rPr lang="en-US" sz="1500" b="0" dirty="0">
                <a:solidFill>
                  <a:srgbClr val="00B0F0"/>
                </a:solidFill>
                <a:cs typeface="Arial" panose="020B0604020202020204" pitchFamily="34" charset="0"/>
              </a:rPr>
              <a:t>1 </a:t>
            </a:r>
            <a:r>
              <a:rPr lang="en-US" sz="1500" b="0" dirty="0">
                <a:solidFill>
                  <a:srgbClr val="00B0F0"/>
                </a:solidFill>
                <a:effectLst/>
                <a:ea typeface="Times New Roman" panose="02020603050405020304" pitchFamily="18" charset="0"/>
                <a:cs typeface="Arial" panose="020B0604020202020204" pitchFamily="34" charset="0"/>
              </a:rPr>
              <a:t>Conveyor mechanism</a:t>
            </a:r>
            <a:endParaRPr lang="sr-Latn-RS" sz="1500" b="0" dirty="0">
              <a:solidFill>
                <a:srgbClr val="00B0F0"/>
              </a:solidFill>
              <a:effectLst/>
              <a:ea typeface="Times New Roman" panose="02020603050405020304" pitchFamily="18" charset="0"/>
              <a:cs typeface="Arial" panose="020B0604020202020204" pitchFamily="34" charset="0"/>
            </a:endParaRPr>
          </a:p>
        </p:txBody>
      </p:sp>
      <p:sp>
        <p:nvSpPr>
          <p:cNvPr id="14" name="Segnaposto data 2">
            <a:extLst>
              <a:ext uri="{FF2B5EF4-FFF2-40B4-BE49-F238E27FC236}">
                <a16:creationId xmlns:a16="http://schemas.microsoft.com/office/drawing/2014/main" id="{02A79C69-F62E-4D31-BC9E-F6F99A5A291D}"/>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23600" y="330772"/>
            <a:ext cx="9130030" cy="6555641"/>
          </a:xfrm>
          <a:prstGeom prst="rect">
            <a:avLst/>
          </a:prstGeom>
        </p:spPr>
        <p:txBody>
          <a:bodyPr wrap="square">
            <a:spAutoFit/>
          </a:bodyPr>
          <a:lstStyle/>
          <a:p>
            <a:pPr algn="just"/>
            <a:r>
              <a:rPr lang="en-US" sz="2000" dirty="0">
                <a:solidFill>
                  <a:srgbClr val="0070C0"/>
                </a:solidFill>
                <a:effectLst/>
                <a:ea typeface="Times New Roman" panose="02020603050405020304" pitchFamily="18" charset="0"/>
                <a:cs typeface="Arial" panose="020B0604020202020204" pitchFamily="34" charset="0"/>
              </a:rPr>
              <a:t>In dependence of shape of motor force F, we have two different examples</a:t>
            </a:r>
            <a:r>
              <a:rPr lang="pl-PL" sz="2000" dirty="0">
                <a:solidFill>
                  <a:srgbClr val="0070C0"/>
                </a:solidFill>
                <a:cs typeface="Arial" panose="020B0604020202020204" pitchFamily="34" charset="0"/>
              </a:rPr>
              <a:t>: </a:t>
            </a:r>
            <a:endParaRPr lang="en-US" sz="2000" dirty="0">
              <a:solidFill>
                <a:srgbClr val="0070C0"/>
              </a:solidFill>
              <a:cs typeface="Arial" panose="020B0604020202020204" pitchFamily="34" charset="0"/>
            </a:endParaRPr>
          </a:p>
          <a:p>
            <a:pPr algn="just"/>
            <a:r>
              <a:rPr lang="pl-PL" sz="2000" dirty="0">
                <a:solidFill>
                  <a:srgbClr val="0070C0"/>
                </a:solidFill>
                <a:cs typeface="Arial" panose="020B0604020202020204" pitchFamily="34" charset="0"/>
              </a:rPr>
              <a:t>1. First example: </a:t>
            </a:r>
            <a:r>
              <a:rPr lang="en-US" sz="2000" dirty="0">
                <a:solidFill>
                  <a:srgbClr val="0070C0"/>
                </a:solidFill>
                <a:effectLst/>
                <a:ea typeface="Times New Roman" panose="02020603050405020304" pitchFamily="18" charset="0"/>
                <a:cs typeface="Arial" panose="020B0604020202020204" pitchFamily="34" charset="0"/>
              </a:rPr>
              <a:t>The motor force F changes continuously during all time of working of transporter mechanism.</a:t>
            </a:r>
            <a:endParaRPr lang="en-US" sz="2000" dirty="0">
              <a:solidFill>
                <a:srgbClr val="0070C0"/>
              </a:solidFill>
              <a:cs typeface="Arial" panose="020B0604020202020204" pitchFamily="34" charset="0"/>
            </a:endParaRPr>
          </a:p>
          <a:p>
            <a:pPr marR="0" lvl="0" algn="just">
              <a:spcBef>
                <a:spcPts val="0"/>
              </a:spcBef>
              <a:spcAft>
                <a:spcPts val="0"/>
              </a:spcAft>
            </a:pPr>
            <a:r>
              <a:rPr lang="pl-PL" sz="2000" dirty="0">
                <a:solidFill>
                  <a:schemeClr val="accent1">
                    <a:lumMod val="75000"/>
                  </a:schemeClr>
                </a:solidFill>
                <a:cs typeface="Arial" panose="020B0604020202020204" pitchFamily="34" charset="0"/>
              </a:rPr>
              <a:t>2. </a:t>
            </a:r>
            <a:r>
              <a:rPr lang="pl-PL" sz="2000" dirty="0">
                <a:solidFill>
                  <a:srgbClr val="C00000"/>
                </a:solidFill>
                <a:cs typeface="Arial" panose="020B0604020202020204" pitchFamily="34" charset="0"/>
              </a:rPr>
              <a:t>Second example: </a:t>
            </a:r>
            <a:r>
              <a:rPr lang="en-US" sz="2000" dirty="0">
                <a:solidFill>
                  <a:srgbClr val="00B0F0"/>
                </a:solidFill>
                <a:effectLst/>
                <a:ea typeface="Times New Roman" panose="02020603050405020304" pitchFamily="18" charset="0"/>
                <a:cs typeface="Arial" panose="020B0604020202020204" pitchFamily="34" charset="0"/>
              </a:rPr>
              <a:t>This case is composed of two phases which alternate precisely, programmatically. Motor force is dealing in infinite short period of time and after that follows the response of the system in finite period of time. These two stages are repeated cyclically.</a:t>
            </a:r>
          </a:p>
          <a:p>
            <a:pPr algn="just"/>
            <a:r>
              <a:rPr lang="pl-PL" sz="2000" dirty="0">
                <a:solidFill>
                  <a:schemeClr val="accent1">
                    <a:lumMod val="75000"/>
                  </a:schemeClr>
                </a:solidFill>
                <a:cs typeface="Arial" panose="020B0604020202020204" pitchFamily="34" charset="0"/>
              </a:rPr>
              <a:t>a) </a:t>
            </a:r>
            <a:r>
              <a:rPr lang="pl-PL" sz="2000" dirty="0">
                <a:solidFill>
                  <a:srgbClr val="C00000"/>
                </a:solidFill>
                <a:cs typeface="Arial" panose="020B0604020202020204" pitchFamily="34" charset="0"/>
              </a:rPr>
              <a:t>The first stage: </a:t>
            </a:r>
            <a:r>
              <a:rPr lang="en-US" sz="2000" dirty="0">
                <a:solidFill>
                  <a:srgbClr val="00B0F0"/>
                </a:solidFill>
                <a:effectLst/>
                <a:ea typeface="Times New Roman" panose="02020603050405020304" pitchFamily="18" charset="0"/>
                <a:cs typeface="Arial" panose="020B0604020202020204" pitchFamily="34" charset="0"/>
              </a:rPr>
              <a:t>The impact force deal at a very short time interval. It's just one moment when the conveyor is exposed to the motor force. The action of force F is repeated cyclically with determined intensity. It must be emphasized that one of integral phenomenon of the dynamics of the conveyor motion is the impact of the collision. It's just one time moment when the conveyor is exposed to the motor force. </a:t>
            </a:r>
            <a:r>
              <a:rPr lang="pl-PL" sz="2000" dirty="0">
                <a:solidFill>
                  <a:srgbClr val="00B0F0"/>
                </a:solidFill>
                <a:cs typeface="Arial" panose="020B0604020202020204" pitchFamily="34" charset="0"/>
              </a:rPr>
              <a:t> </a:t>
            </a:r>
            <a:endParaRPr lang="en-US" sz="2000" dirty="0">
              <a:solidFill>
                <a:srgbClr val="00B0F0"/>
              </a:solidFill>
              <a:cs typeface="Arial" panose="020B0604020202020204" pitchFamily="34" charset="0"/>
            </a:endParaRPr>
          </a:p>
          <a:p>
            <a:pPr marR="0" lvl="0" algn="just">
              <a:spcBef>
                <a:spcPts val="0"/>
              </a:spcBef>
              <a:spcAft>
                <a:spcPts val="0"/>
              </a:spcAft>
            </a:pPr>
            <a:r>
              <a:rPr lang="pl-PL" sz="2000" dirty="0">
                <a:solidFill>
                  <a:schemeClr val="accent1">
                    <a:lumMod val="75000"/>
                  </a:schemeClr>
                </a:solidFill>
                <a:cs typeface="Arial" panose="020B0604020202020204" pitchFamily="34" charset="0"/>
              </a:rPr>
              <a:t>b) </a:t>
            </a:r>
            <a:r>
              <a:rPr lang="pl-PL" sz="2000" dirty="0">
                <a:solidFill>
                  <a:srgbClr val="C00000"/>
                </a:solidFill>
                <a:cs typeface="Arial" panose="020B0604020202020204" pitchFamily="34" charset="0"/>
              </a:rPr>
              <a:t>The second stage: </a:t>
            </a:r>
            <a:r>
              <a:rPr lang="en-US" sz="2000" dirty="0">
                <a:solidFill>
                  <a:srgbClr val="00B0F0"/>
                </a:solidFill>
                <a:effectLst/>
                <a:ea typeface="Times New Roman" panose="02020603050405020304" pitchFamily="18" charset="0"/>
                <a:cs typeface="Arial" panose="020B0604020202020204" pitchFamily="34" charset="0"/>
              </a:rPr>
              <a:t>The free motion of the transporter, immediately after the action of motor force. This is time period when the motor force is not working. In this time period F=0. This is essentially the response of the conveyor system over a period of time from the moment of the termination of force F</a:t>
            </a:r>
            <a:r>
              <a:rPr lang="sr-Latn-RS" sz="2000" dirty="0">
                <a:solidFill>
                  <a:srgbClr val="00B0F0"/>
                </a:solidFill>
                <a:effectLst/>
                <a:ea typeface="Times New Roman" panose="02020603050405020304" pitchFamily="18" charset="0"/>
                <a:cs typeface="Arial" panose="020B0604020202020204" pitchFamily="34" charset="0"/>
              </a:rPr>
              <a:t> </a:t>
            </a:r>
            <a:r>
              <a:rPr lang="en-US" sz="2000" dirty="0">
                <a:solidFill>
                  <a:srgbClr val="00B0F0"/>
                </a:solidFill>
                <a:effectLst/>
                <a:ea typeface="Times New Roman" panose="02020603050405020304" pitchFamily="18" charset="0"/>
                <a:cs typeface="Arial" panose="020B0604020202020204" pitchFamily="34" charset="0"/>
              </a:rPr>
              <a:t>until the moment it's re-effect on the system. This is the system response period of the conveyor system on influence of impact force.</a:t>
            </a:r>
          </a:p>
          <a:p>
            <a:pPr lvl="0" algn="just"/>
            <a:endParaRPr lang="en-US" sz="2000" dirty="0">
              <a:solidFill>
                <a:srgbClr val="00B0F0"/>
              </a:solidFill>
              <a:cs typeface="Arial" panose="020B0604020202020204" pitchFamily="34" charset="0"/>
            </a:endParaRPr>
          </a:p>
        </p:txBody>
      </p:sp>
      <p:sp>
        <p:nvSpPr>
          <p:cNvPr id="81929"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81931" name="Rectangle 11"/>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81933" name="Rectangle 13"/>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81935" name="Rectangle 15"/>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81945"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81947"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81951" name="Rectangle 31"/>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81954" name="Rectangle 3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81959"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81962" name="Rectangle 4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81964" name="Rectangle 44"/>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27" name="Segnaposto numero diapositiva 4">
            <a:extLst>
              <a:ext uri="{FF2B5EF4-FFF2-40B4-BE49-F238E27FC236}">
                <a16:creationId xmlns:a16="http://schemas.microsoft.com/office/drawing/2014/main" id="{574488DF-388F-4751-9654-7DA31309B8E1}"/>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4</a:t>
            </a:fld>
            <a:endParaRPr lang="en-US" altLang="en-US" sz="1200">
              <a:solidFill>
                <a:srgbClr val="898989"/>
              </a:solidFill>
            </a:endParaRPr>
          </a:p>
        </p:txBody>
      </p:sp>
      <p:sp>
        <p:nvSpPr>
          <p:cNvPr id="29" name="Rectangle 28">
            <a:extLst>
              <a:ext uri="{FF2B5EF4-FFF2-40B4-BE49-F238E27FC236}">
                <a16:creationId xmlns:a16="http://schemas.microsoft.com/office/drawing/2014/main" id="{87B32A80-2A2F-4251-A03B-51327EE2CFD8}"/>
              </a:ext>
            </a:extLst>
          </p:cNvPr>
          <p:cNvSpPr/>
          <p:nvPr/>
        </p:nvSpPr>
        <p:spPr>
          <a:xfrm>
            <a:off x="0" y="-7782"/>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17" name="Segnaposto data 2">
            <a:extLst>
              <a:ext uri="{FF2B5EF4-FFF2-40B4-BE49-F238E27FC236}">
                <a16:creationId xmlns:a16="http://schemas.microsoft.com/office/drawing/2014/main" id="{71400ABF-9A08-411A-9930-4A4B02141B54}"/>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8397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83981"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5" name="Rectangle 14"/>
          <p:cNvSpPr>
            <a:spLocks noChangeArrowheads="1"/>
          </p:cNvSpPr>
          <p:nvPr/>
        </p:nvSpPr>
        <p:spPr bwMode="auto">
          <a:xfrm>
            <a:off x="2499219" y="6323699"/>
            <a:ext cx="6414538" cy="323165"/>
          </a:xfrm>
          <a:prstGeom prst="rect">
            <a:avLst/>
          </a:prstGeom>
          <a:noFill/>
          <a:ln>
            <a:noFill/>
          </a:ln>
          <a:effectLst/>
        </p:spPr>
        <p:txBody>
          <a:bodyPr wrap="square" anchor="ctr">
            <a:spAutoFit/>
          </a:bodyPr>
          <a:lstStyle/>
          <a:p>
            <a:pPr algn="just">
              <a:tabLst>
                <a:tab pos="3143250" algn="l"/>
                <a:tab pos="3200400" algn="l"/>
              </a:tabLst>
            </a:pPr>
            <a:r>
              <a:rPr lang="en-US" sz="1500" b="0" dirty="0">
                <a:solidFill>
                  <a:srgbClr val="00B0F0"/>
                </a:solidFill>
                <a:cs typeface="Arial" panose="020B0604020202020204" pitchFamily="34" charset="0"/>
              </a:rPr>
              <a:t> </a:t>
            </a:r>
            <a:r>
              <a:rPr lang="sr-Latn-RS" sz="1500" b="0" dirty="0">
                <a:solidFill>
                  <a:srgbClr val="00B0F0"/>
                </a:solidFill>
                <a:cs typeface="Arial" panose="020B0604020202020204" pitchFamily="34" charset="0"/>
              </a:rPr>
              <a:t>Fig</a:t>
            </a:r>
            <a:r>
              <a:rPr lang="sr-Cyrl-CS" sz="1500" b="0" dirty="0">
                <a:solidFill>
                  <a:srgbClr val="00B0F0"/>
                </a:solidFill>
                <a:cs typeface="Arial" panose="020B0604020202020204" pitchFamily="34" charset="0"/>
              </a:rPr>
              <a:t>. </a:t>
            </a:r>
            <a:r>
              <a:rPr lang="en-US" sz="1500" b="0" dirty="0">
                <a:solidFill>
                  <a:srgbClr val="00B0F0"/>
                </a:solidFill>
                <a:cs typeface="Arial" panose="020B0604020202020204" pitchFamily="34" charset="0"/>
              </a:rPr>
              <a:t>2 </a:t>
            </a:r>
            <a:r>
              <a:rPr lang="pl-PL" sz="1500" b="0" dirty="0">
                <a:solidFill>
                  <a:srgbClr val="00B0F0"/>
                </a:solidFill>
                <a:cs typeface="Arial" panose="020B0604020202020204" pitchFamily="34" charset="0"/>
              </a:rPr>
              <a:t>Robotics configuration of </a:t>
            </a:r>
            <a:r>
              <a:rPr lang="en-US" sz="1500" b="0" dirty="0">
                <a:solidFill>
                  <a:srgbClr val="00B0F0"/>
                </a:solidFill>
                <a:cs typeface="Arial" panose="020B0604020202020204" pitchFamily="34" charset="0"/>
              </a:rPr>
              <a:t>Conveyors mechanism</a:t>
            </a:r>
          </a:p>
        </p:txBody>
      </p:sp>
      <p:sp>
        <p:nvSpPr>
          <p:cNvPr id="83985"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83988"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83991"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83999" name="Rectangle 3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32" name="Segnaposto numero diapositiva 4">
            <a:extLst>
              <a:ext uri="{FF2B5EF4-FFF2-40B4-BE49-F238E27FC236}">
                <a16:creationId xmlns:a16="http://schemas.microsoft.com/office/drawing/2014/main" id="{AC4535C0-ECC9-4682-B7DA-00C31F8555F1}"/>
              </a:ext>
            </a:extLst>
          </p:cNvPr>
          <p:cNvSpPr>
            <a:spLocks noGrp="1" noChangeArrowheads="1"/>
          </p:cNvSpPr>
          <p:nvPr>
            <p:ph type="sldNum" sz="quarter" idx="12"/>
          </p:nvPr>
        </p:nvSpPr>
        <p:spPr bwMode="auto">
          <a:xfrm>
            <a:off x="6400799" y="64852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5</a:t>
            </a:fld>
            <a:endParaRPr lang="en-US" altLang="en-US" sz="1200" dirty="0">
              <a:solidFill>
                <a:srgbClr val="898989"/>
              </a:solidFill>
            </a:endParaRPr>
          </a:p>
        </p:txBody>
      </p:sp>
      <p:sp>
        <p:nvSpPr>
          <p:cNvPr id="34" name="Rectangle 33">
            <a:extLst>
              <a:ext uri="{FF2B5EF4-FFF2-40B4-BE49-F238E27FC236}">
                <a16:creationId xmlns:a16="http://schemas.microsoft.com/office/drawing/2014/main" id="{2081EBE4-280E-4EC4-8868-BF4B0496778C}"/>
              </a:ext>
            </a:extLst>
          </p:cNvPr>
          <p:cNvSpPr/>
          <p:nvPr/>
        </p:nvSpPr>
        <p:spPr>
          <a:xfrm>
            <a:off x="-25029"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pic>
        <p:nvPicPr>
          <p:cNvPr id="4" name="Picture 3" descr="fig 2">
            <a:extLst>
              <a:ext uri="{FF2B5EF4-FFF2-40B4-BE49-F238E27FC236}">
                <a16:creationId xmlns:a16="http://schemas.microsoft.com/office/drawing/2014/main" id="{54EF6BB5-9AFB-4AA2-B7F0-E7F64B2D59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9340" y="1052737"/>
            <a:ext cx="7079016" cy="5170760"/>
          </a:xfrm>
          <a:prstGeom prst="rect">
            <a:avLst/>
          </a:prstGeom>
          <a:noFill/>
          <a:ln>
            <a:noFill/>
          </a:ln>
        </p:spPr>
      </p:pic>
      <p:sp>
        <p:nvSpPr>
          <p:cNvPr id="3" name="Rectangle 3"/>
          <p:cNvSpPr/>
          <p:nvPr/>
        </p:nvSpPr>
        <p:spPr>
          <a:xfrm>
            <a:off x="-14189" y="1814295"/>
            <a:ext cx="2049339" cy="4708981"/>
          </a:xfrm>
          <a:prstGeom prst="rect">
            <a:avLst/>
          </a:prstGeom>
        </p:spPr>
        <p:txBody>
          <a:bodyPr wrap="square">
            <a:spAutoFit/>
          </a:bodyPr>
          <a:lstStyle/>
          <a:p>
            <a:pPr algn="just"/>
            <a:r>
              <a:rPr lang="en-US" sz="2000" dirty="0">
                <a:solidFill>
                  <a:srgbClr val="00B0F0"/>
                </a:solidFill>
                <a:effectLst/>
                <a:ea typeface="Times New Roman" panose="02020603050405020304" pitchFamily="18" charset="0"/>
                <a:cs typeface="Arial" panose="020B0604020202020204" pitchFamily="34" charset="0"/>
              </a:rPr>
              <a:t>Fig. 2. reveals the possibility that the conveyor mechanism is viewed as a robotic system. This is a novelty in the approach of the analysis and synthesis of the conveyor mechanism</a:t>
            </a:r>
            <a:r>
              <a:rPr lang="sr-Latn-RS" sz="2000" dirty="0">
                <a:solidFill>
                  <a:srgbClr val="00B0F0"/>
                </a:solidFill>
                <a:effectLst/>
                <a:ea typeface="Times New Roman" panose="02020603050405020304" pitchFamily="18" charset="0"/>
                <a:cs typeface="Arial" panose="020B0604020202020204" pitchFamily="34" charset="0"/>
              </a:rPr>
              <a:t>.</a:t>
            </a:r>
            <a:endParaRPr lang="sr-Cyrl-CS" sz="2000" b="0" dirty="0">
              <a:solidFill>
                <a:srgbClr val="00B0F0"/>
              </a:solidFill>
              <a:cs typeface="Arial" panose="020B0604020202020204" pitchFamily="34" charset="0"/>
            </a:endParaRPr>
          </a:p>
        </p:txBody>
      </p:sp>
      <p:sp>
        <p:nvSpPr>
          <p:cNvPr id="20" name="TextBox 19">
            <a:extLst>
              <a:ext uri="{FF2B5EF4-FFF2-40B4-BE49-F238E27FC236}">
                <a16:creationId xmlns:a16="http://schemas.microsoft.com/office/drawing/2014/main" id="{81B2DF4D-8327-49E5-B08A-BADE8FEC56D8}"/>
              </a:ext>
            </a:extLst>
          </p:cNvPr>
          <p:cNvSpPr txBox="1"/>
          <p:nvPr/>
        </p:nvSpPr>
        <p:spPr>
          <a:xfrm>
            <a:off x="-33406" y="334724"/>
            <a:ext cx="9144000" cy="1015663"/>
          </a:xfrm>
          <a:prstGeom prst="rect">
            <a:avLst/>
          </a:prstGeom>
          <a:noFill/>
        </p:spPr>
        <p:txBody>
          <a:bodyPr wrap="square">
            <a:spAutoFit/>
          </a:bodyPr>
          <a:lstStyle/>
          <a:p>
            <a:r>
              <a:rPr lang="en-US" sz="2000" dirty="0">
                <a:solidFill>
                  <a:srgbClr val="00B0F0"/>
                </a:solidFill>
                <a:effectLst/>
                <a:ea typeface="Times New Roman" panose="02020603050405020304" pitchFamily="18" charset="0"/>
                <a:cs typeface="Arial" panose="020B0604020202020204" pitchFamily="34" charset="0"/>
              </a:rPr>
              <a:t>In order to make it easier to recognize geometric relations during the work of the conveyor mechanism we have formed Fig. 2, which is a bit simpler than Fig. 1.</a:t>
            </a:r>
            <a:endParaRPr lang="en-US" sz="2000" dirty="0">
              <a:solidFill>
                <a:srgbClr val="00B0F0"/>
              </a:solidFill>
              <a:cs typeface="Arial" panose="020B0604020202020204" pitchFamily="34" charset="0"/>
            </a:endParaRPr>
          </a:p>
        </p:txBody>
      </p:sp>
      <p:sp>
        <p:nvSpPr>
          <p:cNvPr id="16" name="Segnaposto data 2">
            <a:extLst>
              <a:ext uri="{FF2B5EF4-FFF2-40B4-BE49-F238E27FC236}">
                <a16:creationId xmlns:a16="http://schemas.microsoft.com/office/drawing/2014/main" id="{532615FB-6A8F-47A2-96A9-EA5FF27713BC}"/>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10" name="Segnaposto numero diapositiva 4">
            <a:extLst>
              <a:ext uri="{FF2B5EF4-FFF2-40B4-BE49-F238E27FC236}">
                <a16:creationId xmlns:a16="http://schemas.microsoft.com/office/drawing/2014/main" id="{51180DD0-F266-4D67-9C1E-B3A792617EF3}"/>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6</a:t>
            </a:fld>
            <a:endParaRPr lang="en-US" altLang="en-US" sz="1200">
              <a:solidFill>
                <a:srgbClr val="898989"/>
              </a:solidFill>
            </a:endParaRPr>
          </a:p>
        </p:txBody>
      </p:sp>
      <p:sp>
        <p:nvSpPr>
          <p:cNvPr id="12" name="Rectangle 11">
            <a:extLst>
              <a:ext uri="{FF2B5EF4-FFF2-40B4-BE49-F238E27FC236}">
                <a16:creationId xmlns:a16="http://schemas.microsoft.com/office/drawing/2014/main" id="{FD87CBD5-7611-422A-ABDD-D293AAC8BCDD}"/>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13" name="TextBox 12">
            <a:extLst>
              <a:ext uri="{FF2B5EF4-FFF2-40B4-BE49-F238E27FC236}">
                <a16:creationId xmlns:a16="http://schemas.microsoft.com/office/drawing/2014/main" id="{4C76EBB1-E251-4534-B443-20F44809FAEB}"/>
              </a:ext>
            </a:extLst>
          </p:cNvPr>
          <p:cNvSpPr txBox="1"/>
          <p:nvPr/>
        </p:nvSpPr>
        <p:spPr>
          <a:xfrm>
            <a:off x="395536" y="764704"/>
            <a:ext cx="8856662" cy="400110"/>
          </a:xfrm>
          <a:prstGeom prst="rect">
            <a:avLst/>
          </a:prstGeom>
          <a:noFill/>
        </p:spPr>
        <p:txBody>
          <a:bodyPr wrap="square">
            <a:spAutoFit/>
          </a:bodyPr>
          <a:lstStyle/>
          <a:p>
            <a:r>
              <a:rPr lang="en-US" sz="2000" dirty="0">
                <a:solidFill>
                  <a:srgbClr val="002060"/>
                </a:solidFill>
                <a:effectLst/>
                <a:ea typeface="Times New Roman" panose="02020603050405020304" pitchFamily="18" charset="0"/>
                <a:cs typeface="Arial" panose="020B0604020202020204" pitchFamily="34" charset="0"/>
              </a:rPr>
              <a:t>We have deliberately chosen the generalized coordinates </a:t>
            </a:r>
            <a:r>
              <a:rPr lang="en-US" sz="2000" i="1" dirty="0">
                <a:solidFill>
                  <a:srgbClr val="002060"/>
                </a:solidFill>
                <a:effectLst/>
                <a:ea typeface="Times New Roman" panose="02020603050405020304" pitchFamily="18" charset="0"/>
                <a:cs typeface="Arial" panose="020B0604020202020204" pitchFamily="34" charset="0"/>
              </a:rPr>
              <a:t>p/l</a:t>
            </a:r>
            <a:r>
              <a:rPr lang="en-US" sz="2000" i="1" baseline="-25000" dirty="0">
                <a:solidFill>
                  <a:srgbClr val="002060"/>
                </a:solidFill>
                <a:effectLst/>
                <a:ea typeface="Times New Roman" panose="02020603050405020304" pitchFamily="18" charset="0"/>
                <a:cs typeface="Arial" panose="020B0604020202020204" pitchFamily="34" charset="0"/>
              </a:rPr>
              <a:t>2,</a:t>
            </a:r>
            <a:r>
              <a:rPr lang="en-US" sz="2000" i="1" dirty="0">
                <a:solidFill>
                  <a:srgbClr val="002060"/>
                </a:solidFill>
                <a:effectLst/>
                <a:ea typeface="Times New Roman" panose="02020603050405020304" pitchFamily="18" charset="0"/>
                <a:cs typeface="Arial" panose="020B0604020202020204" pitchFamily="34" charset="0"/>
              </a:rPr>
              <a:t> u, w, </a:t>
            </a:r>
            <a:r>
              <a:rPr lang="en-US" sz="2000" i="1" dirty="0">
                <a:solidFill>
                  <a:srgbClr val="002060"/>
                </a:solidFill>
                <a:effectLst/>
                <a:latin typeface="Symbol" panose="05050102010706020507" pitchFamily="18" charset="2"/>
                <a:ea typeface="Times New Roman" panose="02020603050405020304" pitchFamily="18" charset="0"/>
                <a:cs typeface="Arial" panose="020B0604020202020204" pitchFamily="34" charset="0"/>
              </a:rPr>
              <a:t>j</a:t>
            </a:r>
            <a:endParaRPr lang="en-US" sz="2000" dirty="0">
              <a:solidFill>
                <a:srgbClr val="002060"/>
              </a:solidFill>
              <a:latin typeface="Symbol" panose="05050102010706020507" pitchFamily="18" charset="2"/>
              <a:cs typeface="Arial" panose="020B0604020202020204" pitchFamily="34" charset="0"/>
            </a:endParaRPr>
          </a:p>
        </p:txBody>
      </p:sp>
      <p:sp>
        <p:nvSpPr>
          <p:cNvPr id="14" name="TextBox 13">
            <a:extLst>
              <a:ext uri="{FF2B5EF4-FFF2-40B4-BE49-F238E27FC236}">
                <a16:creationId xmlns:a16="http://schemas.microsoft.com/office/drawing/2014/main" id="{BF18E46A-2970-4AA4-BB8D-20A65C4F30A6}"/>
              </a:ext>
            </a:extLst>
          </p:cNvPr>
          <p:cNvSpPr txBox="1"/>
          <p:nvPr/>
        </p:nvSpPr>
        <p:spPr>
          <a:xfrm>
            <a:off x="456045" y="1116135"/>
            <a:ext cx="8664206" cy="707886"/>
          </a:xfrm>
          <a:prstGeom prst="rect">
            <a:avLst/>
          </a:prstGeom>
          <a:noFill/>
        </p:spPr>
        <p:txBody>
          <a:bodyPr wrap="square">
            <a:spAutoFit/>
          </a:bodyPr>
          <a:lstStyle/>
          <a:p>
            <a:r>
              <a:rPr lang="en-US" sz="2000" dirty="0">
                <a:solidFill>
                  <a:srgbClr val="002060"/>
                </a:solidFill>
                <a:effectLst/>
                <a:ea typeface="Times New Roman" panose="02020603050405020304" pitchFamily="18" charset="0"/>
                <a:cs typeface="Arial" panose="020B0604020202020204" pitchFamily="34" charset="0"/>
              </a:rPr>
              <a:t>Rotation angle of the tip of the composite spring is marked as</a:t>
            </a:r>
            <a:r>
              <a:rPr lang="en-US" sz="1800" dirty="0">
                <a:solidFill>
                  <a:srgbClr val="002060"/>
                </a:solidFill>
                <a:effectLst/>
                <a:latin typeface="Times New Roman" panose="02020603050405020304" pitchFamily="18" charset="0"/>
                <a:ea typeface="Times New Roman" panose="02020603050405020304" pitchFamily="18" charset="0"/>
              </a:rPr>
              <a:t> </a:t>
            </a:r>
            <a:r>
              <a:rPr lang="en-US" sz="2000" dirty="0">
                <a:solidFill>
                  <a:srgbClr val="002060"/>
                </a:solidFill>
                <a:effectLst/>
                <a:latin typeface="Symbol" panose="05050102010706020507" pitchFamily="18" charset="2"/>
                <a:ea typeface="Times New Roman" panose="02020603050405020304" pitchFamily="18" charset="0"/>
                <a:cs typeface="Arial" panose="020B0604020202020204" pitchFamily="34" charset="0"/>
              </a:rPr>
              <a:t>w</a:t>
            </a:r>
            <a:r>
              <a:rPr lang="en-US" sz="2000" dirty="0">
                <a:solidFill>
                  <a:srgbClr val="002060"/>
                </a:solidFill>
                <a:effectLst/>
                <a:ea typeface="Times New Roman" panose="02020603050405020304" pitchFamily="18" charset="0"/>
                <a:cs typeface="Arial" panose="020B0604020202020204" pitchFamily="34" charset="0"/>
              </a:rPr>
              <a:t> and named Rayleigh’s angle</a:t>
            </a:r>
            <a:r>
              <a:rPr lang="sr-Latn-RS" sz="2000" dirty="0">
                <a:solidFill>
                  <a:srgbClr val="002060"/>
                </a:solidFill>
                <a:effectLst/>
                <a:ea typeface="Times New Roman" panose="02020603050405020304" pitchFamily="18" charset="0"/>
                <a:cs typeface="Arial" panose="020B0604020202020204" pitchFamily="34" charset="0"/>
              </a:rPr>
              <a:t>. </a:t>
            </a:r>
            <a:r>
              <a:rPr lang="en-US" sz="2000" dirty="0">
                <a:solidFill>
                  <a:srgbClr val="002060"/>
                </a:solidFill>
                <a:effectLst/>
                <a:latin typeface="Symbol" panose="05050102010706020507" pitchFamily="18" charset="2"/>
                <a:ea typeface="Times New Roman" panose="02020603050405020304" pitchFamily="18" charset="0"/>
                <a:cs typeface="Arial" panose="020B0604020202020204" pitchFamily="34" charset="0"/>
              </a:rPr>
              <a:t>w</a:t>
            </a:r>
            <a:r>
              <a:rPr lang="sr-Latn-RS" sz="2000" dirty="0">
                <a:solidFill>
                  <a:srgbClr val="002060"/>
                </a:solidFill>
                <a:effectLst/>
                <a:ea typeface="Times New Roman" panose="02020603050405020304" pitchFamily="18" charset="0"/>
                <a:cs typeface="Arial" panose="020B0604020202020204" pitchFamily="34" charset="0"/>
              </a:rPr>
              <a:t>= ½</a:t>
            </a:r>
            <a:r>
              <a:rPr lang="en-US" sz="2000" dirty="0">
                <a:solidFill>
                  <a:srgbClr val="002060"/>
                </a:solidFill>
                <a:ea typeface="Times New Roman" panose="02020603050405020304" pitchFamily="18" charset="0"/>
                <a:cs typeface="Arial" panose="020B0604020202020204" pitchFamily="34" charset="0"/>
              </a:rPr>
              <a:t> (</a:t>
            </a:r>
            <a:r>
              <a:rPr lang="en-US" sz="2000" i="1" dirty="0">
                <a:solidFill>
                  <a:srgbClr val="002060"/>
                </a:solidFill>
                <a:effectLst/>
                <a:ea typeface="Times New Roman" panose="02020603050405020304" pitchFamily="18" charset="0"/>
                <a:cs typeface="Arial" panose="020B0604020202020204" pitchFamily="34" charset="0"/>
              </a:rPr>
              <a:t>p/l</a:t>
            </a:r>
            <a:r>
              <a:rPr lang="en-US" sz="2000" i="1" baseline="-25000" dirty="0">
                <a:solidFill>
                  <a:srgbClr val="002060"/>
                </a:solidFill>
                <a:effectLst/>
                <a:ea typeface="Times New Roman" panose="02020603050405020304" pitchFamily="18" charset="0"/>
                <a:cs typeface="Arial" panose="020B0604020202020204" pitchFamily="34" charset="0"/>
              </a:rPr>
              <a:t>2</a:t>
            </a:r>
            <a:r>
              <a:rPr lang="en-US" sz="2000" dirty="0">
                <a:solidFill>
                  <a:srgbClr val="002060"/>
                </a:solidFill>
                <a:ea typeface="Times New Roman" panose="02020603050405020304" pitchFamily="18" charset="0"/>
                <a:cs typeface="Arial" panose="020B0604020202020204" pitchFamily="34" charset="0"/>
              </a:rPr>
              <a:t>).</a:t>
            </a:r>
            <a:endParaRPr lang="en-US" sz="2000" dirty="0">
              <a:solidFill>
                <a:srgbClr val="002060"/>
              </a:solidFill>
              <a:cs typeface="Arial" panose="020B0604020202020204" pitchFamily="34" charset="0"/>
            </a:endParaRPr>
          </a:p>
        </p:txBody>
      </p:sp>
      <p:sp>
        <p:nvSpPr>
          <p:cNvPr id="15" name="TextBox 14">
            <a:extLst>
              <a:ext uri="{FF2B5EF4-FFF2-40B4-BE49-F238E27FC236}">
                <a16:creationId xmlns:a16="http://schemas.microsoft.com/office/drawing/2014/main" id="{C5E710D9-6E0B-4C57-BE4D-5DB804801CA6}"/>
              </a:ext>
            </a:extLst>
          </p:cNvPr>
          <p:cNvSpPr txBox="1"/>
          <p:nvPr/>
        </p:nvSpPr>
        <p:spPr>
          <a:xfrm>
            <a:off x="395536" y="1916173"/>
            <a:ext cx="8508567" cy="2554545"/>
          </a:xfrm>
          <a:prstGeom prst="rect">
            <a:avLst/>
          </a:prstGeom>
          <a:noFill/>
        </p:spPr>
        <p:txBody>
          <a:bodyPr wrap="square">
            <a:spAutoFit/>
          </a:bodyPr>
          <a:lstStyle/>
          <a:p>
            <a:pPr algn="just"/>
            <a:r>
              <a:rPr lang="en-US" sz="2000" dirty="0">
                <a:solidFill>
                  <a:schemeClr val="tx2"/>
                </a:solidFill>
                <a:effectLst/>
                <a:ea typeface="Times New Roman" panose="02020603050405020304" pitchFamily="18" charset="0"/>
                <a:cs typeface="Arial" panose="020B0604020202020204" pitchFamily="34" charset="0"/>
              </a:rPr>
              <a:t>Potential and dissipative energy as result of elasticity of composite spring</a:t>
            </a:r>
            <a:r>
              <a:rPr lang="sr-Latn-RS" sz="2000" dirty="0">
                <a:solidFill>
                  <a:schemeClr val="tx2"/>
                </a:solidFill>
                <a:effectLst/>
                <a:ea typeface="Times New Roman" panose="02020603050405020304" pitchFamily="18" charset="0"/>
                <a:cs typeface="Arial" panose="020B0604020202020204" pitchFamily="34" charset="0"/>
              </a:rPr>
              <a:t>, </a:t>
            </a:r>
            <a:r>
              <a:rPr lang="sr-Latn-RS" sz="2000" dirty="0">
                <a:solidFill>
                  <a:schemeClr val="tx2"/>
                </a:solidFill>
                <a:ea typeface="Times New Roman" panose="02020603050405020304" pitchFamily="18" charset="0"/>
                <a:cs typeface="Arial" panose="020B0604020202020204" pitchFamily="34" charset="0"/>
              </a:rPr>
              <a:t>p</a:t>
            </a:r>
            <a:r>
              <a:rPr lang="en-US" sz="2000" dirty="0" err="1">
                <a:solidFill>
                  <a:schemeClr val="tx2"/>
                </a:solidFill>
                <a:effectLst/>
                <a:ea typeface="Times New Roman" panose="02020603050405020304" pitchFamily="18" charset="0"/>
                <a:cs typeface="Arial" panose="020B0604020202020204" pitchFamily="34" charset="0"/>
              </a:rPr>
              <a:t>otential</a:t>
            </a:r>
            <a:r>
              <a:rPr lang="en-US" sz="2000" dirty="0">
                <a:solidFill>
                  <a:schemeClr val="tx2"/>
                </a:solidFill>
                <a:effectLst/>
                <a:ea typeface="Times New Roman" panose="02020603050405020304" pitchFamily="18" charset="0"/>
                <a:cs typeface="Arial" panose="020B0604020202020204" pitchFamily="34" charset="0"/>
              </a:rPr>
              <a:t> and dissipative energy as result of elasticity of horizontal and vertical springs</a:t>
            </a:r>
            <a:r>
              <a:rPr lang="sr-Latn-RS" sz="2000" dirty="0">
                <a:solidFill>
                  <a:schemeClr val="tx2"/>
                </a:solidFill>
                <a:effectLst/>
                <a:ea typeface="Times New Roman" panose="02020603050405020304" pitchFamily="18" charset="0"/>
                <a:cs typeface="Arial" panose="020B0604020202020204" pitchFamily="34" charset="0"/>
              </a:rPr>
              <a:t>, k</a:t>
            </a:r>
            <a:r>
              <a:rPr lang="en-US" sz="2000" dirty="0" err="1">
                <a:solidFill>
                  <a:schemeClr val="tx2"/>
                </a:solidFill>
                <a:effectLst/>
                <a:ea typeface="Times New Roman" panose="02020603050405020304" pitchFamily="18" charset="0"/>
                <a:cs typeface="Arial" panose="020B0604020202020204" pitchFamily="34" charset="0"/>
              </a:rPr>
              <a:t>inetic</a:t>
            </a:r>
            <a:r>
              <a:rPr lang="en-US" sz="2000" dirty="0">
                <a:solidFill>
                  <a:schemeClr val="tx2"/>
                </a:solidFill>
                <a:effectLst/>
                <a:ea typeface="Times New Roman" panose="02020603050405020304" pitchFamily="18" charset="0"/>
                <a:cs typeface="Arial" panose="020B0604020202020204" pitchFamily="34" charset="0"/>
              </a:rPr>
              <a:t> </a:t>
            </a:r>
            <a:r>
              <a:rPr lang="sr-Latn-RS" sz="2000" dirty="0">
                <a:solidFill>
                  <a:schemeClr val="tx2"/>
                </a:solidFill>
                <a:effectLst/>
                <a:ea typeface="Times New Roman" panose="02020603050405020304" pitchFamily="18" charset="0"/>
                <a:cs typeface="Arial" panose="020B0604020202020204" pitchFamily="34" charset="0"/>
              </a:rPr>
              <a:t>and p</a:t>
            </a:r>
            <a:r>
              <a:rPr lang="en-US" sz="2000" dirty="0" err="1">
                <a:solidFill>
                  <a:schemeClr val="tx2"/>
                </a:solidFill>
                <a:effectLst/>
                <a:ea typeface="Times New Roman" panose="02020603050405020304" pitchFamily="18" charset="0"/>
                <a:cs typeface="Arial" panose="020B0604020202020204" pitchFamily="34" charset="0"/>
              </a:rPr>
              <a:t>otential</a:t>
            </a:r>
            <a:r>
              <a:rPr lang="en-US" sz="2000" dirty="0">
                <a:solidFill>
                  <a:schemeClr val="tx2"/>
                </a:solidFill>
                <a:effectLst/>
                <a:ea typeface="Times New Roman" panose="02020603050405020304" pitchFamily="18" charset="0"/>
                <a:cs typeface="Arial" panose="020B0604020202020204" pitchFamily="34" charset="0"/>
              </a:rPr>
              <a:t> energy of the involved masses of the mechanism presented in Figs. 1 and 2</a:t>
            </a:r>
            <a:r>
              <a:rPr lang="sr-Latn-RS" sz="2000" dirty="0">
                <a:solidFill>
                  <a:schemeClr val="tx2"/>
                </a:solidFill>
                <a:effectLst/>
                <a:ea typeface="Times New Roman" panose="02020603050405020304" pitchFamily="18" charset="0"/>
                <a:cs typeface="Arial" panose="020B0604020202020204" pitchFamily="34" charset="0"/>
              </a:rPr>
              <a:t>, are defined</a:t>
            </a:r>
            <a:r>
              <a:rPr lang="en-US" sz="2000" dirty="0">
                <a:solidFill>
                  <a:schemeClr val="tx2"/>
                </a:solidFill>
                <a:effectLst/>
                <a:ea typeface="Times New Roman" panose="02020603050405020304" pitchFamily="18" charset="0"/>
                <a:cs typeface="Arial" panose="020B0604020202020204" pitchFamily="34" charset="0"/>
              </a:rPr>
              <a:t>.</a:t>
            </a:r>
            <a:r>
              <a:rPr lang="sr-Latn-RS" sz="2000" dirty="0">
                <a:solidFill>
                  <a:schemeClr val="tx2"/>
                </a:solidFill>
                <a:effectLst/>
                <a:ea typeface="Times New Roman" panose="02020603050405020304" pitchFamily="18" charset="0"/>
                <a:cs typeface="Arial" panose="020B0604020202020204" pitchFamily="34" charset="0"/>
              </a:rPr>
              <a:t> </a:t>
            </a:r>
            <a:r>
              <a:rPr lang="en-US" sz="2000" dirty="0">
                <a:solidFill>
                  <a:schemeClr val="tx2"/>
                </a:solidFill>
                <a:effectLst/>
                <a:ea typeface="Times New Roman" panose="02020603050405020304" pitchFamily="18" charset="0"/>
                <a:cs typeface="Arial" panose="020B0604020202020204" pitchFamily="34" charset="0"/>
              </a:rPr>
              <a:t>The equation of the motion of the considered </a:t>
            </a:r>
            <a:r>
              <a:rPr lang="sr-Latn-RS" sz="2000" dirty="0">
                <a:solidFill>
                  <a:schemeClr val="tx2"/>
                </a:solidFill>
                <a:effectLst/>
                <a:ea typeface="Times New Roman" panose="02020603050405020304" pitchFamily="18" charset="0"/>
                <a:cs typeface="Arial" panose="020B0604020202020204" pitchFamily="34" charset="0"/>
              </a:rPr>
              <a:t> system</a:t>
            </a:r>
            <a:r>
              <a:rPr lang="en-US" sz="2000" dirty="0">
                <a:solidFill>
                  <a:schemeClr val="tx2"/>
                </a:solidFill>
                <a:effectLst/>
                <a:ea typeface="Times New Roman" panose="02020603050405020304" pitchFamily="18" charset="0"/>
                <a:cs typeface="Arial" panose="020B0604020202020204" pitchFamily="34" charset="0"/>
              </a:rPr>
              <a:t>, obtained by applying Lagrange’s equation</a:t>
            </a:r>
            <a:r>
              <a:rPr lang="sr-Latn-RS" sz="2000" dirty="0">
                <a:solidFill>
                  <a:schemeClr val="tx2"/>
                </a:solidFill>
                <a:effectLst/>
                <a:ea typeface="Times New Roman" panose="02020603050405020304" pitchFamily="18" charset="0"/>
                <a:cs typeface="Arial" panose="020B0604020202020204" pitchFamily="34" charset="0"/>
              </a:rPr>
              <a:t>s</a:t>
            </a:r>
            <a:r>
              <a:rPr lang="en-US" sz="2000" dirty="0">
                <a:solidFill>
                  <a:schemeClr val="tx2"/>
                </a:solidFill>
                <a:effectLst/>
                <a:ea typeface="Times New Roman" panose="02020603050405020304" pitchFamily="18" charset="0"/>
                <a:cs typeface="Arial" panose="020B0604020202020204" pitchFamily="34" charset="0"/>
              </a:rPr>
              <a:t> of second mode with respect to the first</a:t>
            </a:r>
            <a:r>
              <a:rPr lang="sr-Latn-RS" sz="2000" dirty="0">
                <a:solidFill>
                  <a:schemeClr val="tx2"/>
                </a:solidFill>
                <a:effectLst/>
                <a:ea typeface="Times New Roman" panose="02020603050405020304" pitchFamily="18" charset="0"/>
                <a:cs typeface="Arial" panose="020B0604020202020204" pitchFamily="34" charset="0"/>
              </a:rPr>
              <a:t>, second, third, and fourth </a:t>
            </a:r>
            <a:r>
              <a:rPr lang="en-US" sz="2000" dirty="0">
                <a:solidFill>
                  <a:schemeClr val="tx2"/>
                </a:solidFill>
                <a:effectLst/>
                <a:ea typeface="Times New Roman" panose="02020603050405020304" pitchFamily="18" charset="0"/>
                <a:cs typeface="Arial" panose="020B0604020202020204" pitchFamily="34" charset="0"/>
              </a:rPr>
              <a:t> generalized coordinate</a:t>
            </a:r>
            <a:r>
              <a:rPr lang="sr-Latn-RS" sz="2000" dirty="0">
                <a:solidFill>
                  <a:schemeClr val="tx2"/>
                </a:solidFill>
                <a:effectLst/>
                <a:ea typeface="Times New Roman" panose="02020603050405020304" pitchFamily="18" charset="0"/>
                <a:cs typeface="Arial" panose="020B0604020202020204" pitchFamily="34" charset="0"/>
              </a:rPr>
              <a:t>s,</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i="1" dirty="0">
                <a:solidFill>
                  <a:schemeClr val="tx2"/>
                </a:solidFill>
                <a:effectLst/>
                <a:latin typeface="Times New Roman" panose="02020603050405020304" pitchFamily="18" charset="0"/>
                <a:ea typeface="Times New Roman" panose="02020603050405020304" pitchFamily="18" charset="0"/>
              </a:rPr>
              <a:t>p/l</a:t>
            </a:r>
            <a:r>
              <a:rPr lang="en-US" sz="2000" i="1" baseline="-25000" dirty="0">
                <a:solidFill>
                  <a:schemeClr val="tx2"/>
                </a:solidFill>
                <a:effectLst/>
                <a:latin typeface="Times New Roman" panose="02020603050405020304" pitchFamily="18" charset="0"/>
                <a:ea typeface="Times New Roman" panose="02020603050405020304" pitchFamily="18" charset="0"/>
              </a:rPr>
              <a:t>2</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i="1" dirty="0">
                <a:solidFill>
                  <a:schemeClr val="tx2"/>
                </a:solidFill>
                <a:effectLst/>
                <a:latin typeface="Times New Roman" panose="02020603050405020304" pitchFamily="18" charset="0"/>
                <a:ea typeface="Times New Roman" panose="02020603050405020304" pitchFamily="18" charset="0"/>
              </a:rPr>
              <a:t>u</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i="1" dirty="0">
                <a:solidFill>
                  <a:schemeClr val="tx2"/>
                </a:solidFill>
                <a:effectLst/>
                <a:latin typeface="Times New Roman" panose="02020603050405020304" pitchFamily="18" charset="0"/>
                <a:ea typeface="Times New Roman" panose="02020603050405020304" pitchFamily="18" charset="0"/>
              </a:rPr>
              <a:t>w</a:t>
            </a:r>
            <a:r>
              <a:rPr lang="en-US" sz="2000" dirty="0">
                <a:solidFill>
                  <a:schemeClr val="tx2"/>
                </a:solidFill>
                <a:effectLst/>
                <a:latin typeface="Times New Roman" panose="02020603050405020304" pitchFamily="18" charset="0"/>
                <a:ea typeface="Times New Roman" panose="02020603050405020304" pitchFamily="18" charset="0"/>
              </a:rPr>
              <a:t> </a:t>
            </a:r>
            <a:r>
              <a:rPr lang="en-US" sz="2000" dirty="0">
                <a:solidFill>
                  <a:schemeClr val="tx2"/>
                </a:solidFill>
                <a:effectLst/>
                <a:ea typeface="Times New Roman" panose="02020603050405020304" pitchFamily="18" charset="0"/>
                <a:cs typeface="Arial" panose="020B0604020202020204" pitchFamily="34" charset="0"/>
              </a:rPr>
              <a:t>and </a:t>
            </a:r>
            <a:r>
              <a:rPr lang="en-US" sz="2000" i="1" dirty="0">
                <a:solidFill>
                  <a:schemeClr val="tx2"/>
                </a:solidFill>
                <a:effectLst/>
                <a:latin typeface="Symbol" panose="05050102010706020507" pitchFamily="18" charset="2"/>
                <a:ea typeface="Times New Roman" panose="02020603050405020304" pitchFamily="18" charset="0"/>
                <a:cs typeface="Times New Roman" panose="02020603050405020304" pitchFamily="18" charset="0"/>
              </a:rPr>
              <a:t>j</a:t>
            </a:r>
            <a:r>
              <a:rPr lang="sr-Latn-RS" sz="2000" i="1" dirty="0">
                <a:solidFill>
                  <a:schemeClr val="tx2"/>
                </a:solidFill>
                <a:effectLst/>
                <a:latin typeface="Symbol" panose="05050102010706020507" pitchFamily="18" charset="2"/>
                <a:ea typeface="Times New Roman" panose="02020603050405020304" pitchFamily="18" charset="0"/>
                <a:cs typeface="Times New Roman" panose="02020603050405020304" pitchFamily="18" charset="0"/>
              </a:rPr>
              <a:t>, </a:t>
            </a:r>
            <a:r>
              <a:rPr lang="sr-Latn-RS" sz="2000" dirty="0">
                <a:solidFill>
                  <a:schemeClr val="tx2"/>
                </a:solidFill>
                <a:effectLst/>
                <a:ea typeface="Times New Roman" panose="02020603050405020304" pitchFamily="18" charset="0"/>
                <a:cs typeface="Arial" panose="020B0604020202020204" pitchFamily="34" charset="0"/>
              </a:rPr>
              <a:t>respectively</a:t>
            </a:r>
            <a:r>
              <a:rPr lang="sr-Latn-RS" sz="2000" dirty="0">
                <a:solidFill>
                  <a:schemeClr val="tx2"/>
                </a:solidFill>
                <a:latin typeface="Symbol" panose="05050102010706020507" pitchFamily="18" charset="2"/>
                <a:ea typeface="Times New Roman" panose="02020603050405020304" pitchFamily="18" charset="0"/>
                <a:cs typeface="Times New Roman" panose="02020603050405020304" pitchFamily="18" charset="0"/>
              </a:rPr>
              <a:t>:</a:t>
            </a:r>
            <a:r>
              <a:rPr lang="sr-Latn-RS" sz="2000" dirty="0">
                <a:solidFill>
                  <a:schemeClr val="tx2"/>
                </a:solidFill>
                <a:effectLst/>
                <a:latin typeface="Symbol" panose="05050102010706020507" pitchFamily="18" charset="2"/>
                <a:ea typeface="Times New Roman" panose="02020603050405020304" pitchFamily="18" charset="0"/>
                <a:cs typeface="Times New Roman" panose="02020603050405020304" pitchFamily="18" charset="0"/>
              </a:rPr>
              <a:t> </a:t>
            </a:r>
            <a:endParaRPr lang="en-US" sz="2000" dirty="0">
              <a:solidFill>
                <a:schemeClr val="tx2"/>
              </a:solidFill>
              <a:effectLst/>
              <a:latin typeface="Times New Roman" panose="02020603050405020304" pitchFamily="18" charset="0"/>
              <a:ea typeface="Times New Roman" panose="02020603050405020304" pitchFamily="18" charset="0"/>
            </a:endParaRPr>
          </a:p>
        </p:txBody>
      </p:sp>
      <p:sp>
        <p:nvSpPr>
          <p:cNvPr id="21" name="Rectangle 29">
            <a:extLst>
              <a:ext uri="{FF2B5EF4-FFF2-40B4-BE49-F238E27FC236}">
                <a16:creationId xmlns:a16="http://schemas.microsoft.com/office/drawing/2014/main" id="{1F5A07E1-02D2-401E-AC9E-E117855004AB}"/>
              </a:ext>
            </a:extLst>
          </p:cNvPr>
          <p:cNvSpPr>
            <a:spLocks noChangeArrowheads="1"/>
          </p:cNvSpPr>
          <p:nvPr/>
        </p:nvSpPr>
        <p:spPr bwMode="auto">
          <a:xfrm>
            <a:off x="8388474" y="4512978"/>
            <a:ext cx="7921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Arial" pitchFamily="34" charset="0"/>
              <a:buNone/>
            </a:pPr>
            <a:r>
              <a:rPr lang="pt-BR" sz="2000" b="0" dirty="0">
                <a:solidFill>
                  <a:srgbClr val="0099FF"/>
                </a:solidFill>
                <a:latin typeface="Calibri" pitchFamily="34" charset="0"/>
              </a:rPr>
              <a:t>(</a:t>
            </a:r>
            <a:r>
              <a:rPr lang="sr-Latn-RS" sz="2000" b="0" dirty="0">
                <a:solidFill>
                  <a:srgbClr val="0099FF"/>
                </a:solidFill>
                <a:latin typeface="Calibri" pitchFamily="34" charset="0"/>
              </a:rPr>
              <a:t>1</a:t>
            </a:r>
            <a:r>
              <a:rPr lang="pt-BR" sz="2000" b="0" dirty="0">
                <a:solidFill>
                  <a:srgbClr val="0099FF"/>
                </a:solidFill>
                <a:latin typeface="Calibri" pitchFamily="34" charset="0"/>
              </a:rPr>
              <a:t>)</a:t>
            </a:r>
            <a:endParaRPr lang="sr-Latn-CS" sz="2000" b="0" dirty="0">
              <a:solidFill>
                <a:srgbClr val="0099FF"/>
              </a:solidFill>
              <a:latin typeface="Calibri" pitchFamily="34" charset="0"/>
            </a:endParaRPr>
          </a:p>
        </p:txBody>
      </p:sp>
      <p:graphicFrame>
        <p:nvGraphicFramePr>
          <p:cNvPr id="3" name="Object 2">
            <a:extLst>
              <a:ext uri="{FF2B5EF4-FFF2-40B4-BE49-F238E27FC236}">
                <a16:creationId xmlns:a16="http://schemas.microsoft.com/office/drawing/2014/main" id="{1F2A6265-5AAD-4084-981B-D96FF8C9A59A}"/>
              </a:ext>
            </a:extLst>
          </p:cNvPr>
          <p:cNvGraphicFramePr>
            <a:graphicFrameLocks noChangeAspect="1"/>
          </p:cNvGraphicFramePr>
          <p:nvPr>
            <p:extLst>
              <p:ext uri="{D42A27DB-BD31-4B8C-83A1-F6EECF244321}">
                <p14:modId xmlns:p14="http://schemas.microsoft.com/office/powerpoint/2010/main" val="1509285392"/>
              </p:ext>
            </p:extLst>
          </p:nvPr>
        </p:nvGraphicFramePr>
        <p:xfrm>
          <a:off x="336181" y="4502315"/>
          <a:ext cx="7702568" cy="427762"/>
        </p:xfrm>
        <a:graphic>
          <a:graphicData uri="http://schemas.openxmlformats.org/presentationml/2006/ole">
            <mc:AlternateContent xmlns:mc="http://schemas.openxmlformats.org/markup-compatibility/2006">
              <mc:Choice xmlns:v="urn:schemas-microsoft-com:vml" Requires="v">
                <p:oleObj spid="_x0000_s29867" r:id="rId3" imgW="4800600" imgH="266700" progId="Equation.3">
                  <p:embed/>
                </p:oleObj>
              </mc:Choice>
              <mc:Fallback>
                <p:oleObj r:id="rId3" imgW="4800600" imgH="266700" progId="Equation.3">
                  <p:embed/>
                  <p:pic>
                    <p:nvPicPr>
                      <p:cNvPr id="3" name="Object 2">
                        <a:extLst>
                          <a:ext uri="{FF2B5EF4-FFF2-40B4-BE49-F238E27FC236}">
                            <a16:creationId xmlns:a16="http://schemas.microsoft.com/office/drawing/2014/main" id="{1F2A6265-5AAD-4084-981B-D96FF8C9A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181" y="4502315"/>
                        <a:ext cx="7702568" cy="427762"/>
                      </a:xfrm>
                      <a:prstGeom prst="rect">
                        <a:avLst/>
                      </a:prstGeom>
                      <a:noFill/>
                    </p:spPr>
                  </p:pic>
                </p:oleObj>
              </mc:Fallback>
            </mc:AlternateContent>
          </a:graphicData>
        </a:graphic>
      </p:graphicFrame>
      <p:sp>
        <p:nvSpPr>
          <p:cNvPr id="16" name="Rectangle 29">
            <a:extLst>
              <a:ext uri="{FF2B5EF4-FFF2-40B4-BE49-F238E27FC236}">
                <a16:creationId xmlns:a16="http://schemas.microsoft.com/office/drawing/2014/main" id="{8F2E196E-E43F-4076-891E-A52F86BA3FD6}"/>
              </a:ext>
            </a:extLst>
          </p:cNvPr>
          <p:cNvSpPr>
            <a:spLocks noChangeArrowheads="1"/>
          </p:cNvSpPr>
          <p:nvPr/>
        </p:nvSpPr>
        <p:spPr bwMode="auto">
          <a:xfrm>
            <a:off x="8388474" y="5017646"/>
            <a:ext cx="7921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Arial" pitchFamily="34" charset="0"/>
              <a:buNone/>
            </a:pPr>
            <a:r>
              <a:rPr lang="pt-BR" sz="2000" b="0" dirty="0">
                <a:solidFill>
                  <a:srgbClr val="0099FF"/>
                </a:solidFill>
                <a:latin typeface="Calibri" pitchFamily="34" charset="0"/>
              </a:rPr>
              <a:t>(</a:t>
            </a:r>
            <a:r>
              <a:rPr lang="sr-Latn-RS" sz="2000" b="0" dirty="0">
                <a:solidFill>
                  <a:srgbClr val="0099FF"/>
                </a:solidFill>
                <a:latin typeface="Calibri" pitchFamily="34" charset="0"/>
              </a:rPr>
              <a:t>2</a:t>
            </a:r>
            <a:r>
              <a:rPr lang="pt-BR" sz="2000" b="0" dirty="0">
                <a:solidFill>
                  <a:srgbClr val="0099FF"/>
                </a:solidFill>
                <a:latin typeface="Calibri" pitchFamily="34" charset="0"/>
              </a:rPr>
              <a:t>)</a:t>
            </a:r>
            <a:endParaRPr lang="sr-Latn-CS" sz="2000" b="0" dirty="0">
              <a:solidFill>
                <a:srgbClr val="0099FF"/>
              </a:solidFill>
              <a:latin typeface="Calibri" pitchFamily="34" charset="0"/>
            </a:endParaRPr>
          </a:p>
        </p:txBody>
      </p:sp>
      <p:sp>
        <p:nvSpPr>
          <p:cNvPr id="18" name="Rectangle 29">
            <a:extLst>
              <a:ext uri="{FF2B5EF4-FFF2-40B4-BE49-F238E27FC236}">
                <a16:creationId xmlns:a16="http://schemas.microsoft.com/office/drawing/2014/main" id="{11969318-E562-467D-8377-D95A032A0E90}"/>
              </a:ext>
            </a:extLst>
          </p:cNvPr>
          <p:cNvSpPr>
            <a:spLocks noChangeArrowheads="1"/>
          </p:cNvSpPr>
          <p:nvPr/>
        </p:nvSpPr>
        <p:spPr bwMode="auto">
          <a:xfrm>
            <a:off x="8400424" y="5523642"/>
            <a:ext cx="7921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Arial" pitchFamily="34" charset="0"/>
              <a:buNone/>
            </a:pPr>
            <a:r>
              <a:rPr lang="pt-BR" sz="2000" b="0" dirty="0">
                <a:solidFill>
                  <a:srgbClr val="0099FF"/>
                </a:solidFill>
                <a:latin typeface="Calibri" pitchFamily="34" charset="0"/>
              </a:rPr>
              <a:t>(</a:t>
            </a:r>
            <a:r>
              <a:rPr lang="sr-Latn-RS" sz="2000" b="0" dirty="0">
                <a:solidFill>
                  <a:srgbClr val="0099FF"/>
                </a:solidFill>
                <a:latin typeface="Calibri" pitchFamily="34" charset="0"/>
              </a:rPr>
              <a:t>3</a:t>
            </a:r>
            <a:r>
              <a:rPr lang="pt-BR" sz="2000" b="0" dirty="0">
                <a:solidFill>
                  <a:srgbClr val="0099FF"/>
                </a:solidFill>
                <a:latin typeface="Calibri" pitchFamily="34" charset="0"/>
              </a:rPr>
              <a:t>)</a:t>
            </a:r>
            <a:endParaRPr lang="sr-Latn-CS" sz="2000" b="0" dirty="0">
              <a:solidFill>
                <a:srgbClr val="0099FF"/>
              </a:solidFill>
              <a:latin typeface="Calibri" pitchFamily="34" charset="0"/>
            </a:endParaRPr>
          </a:p>
        </p:txBody>
      </p:sp>
      <p:sp>
        <p:nvSpPr>
          <p:cNvPr id="23" name="Rectangle 29">
            <a:extLst>
              <a:ext uri="{FF2B5EF4-FFF2-40B4-BE49-F238E27FC236}">
                <a16:creationId xmlns:a16="http://schemas.microsoft.com/office/drawing/2014/main" id="{02AA7A56-D7FD-4838-9646-16E575F83C72}"/>
              </a:ext>
            </a:extLst>
          </p:cNvPr>
          <p:cNvSpPr>
            <a:spLocks noChangeArrowheads="1"/>
          </p:cNvSpPr>
          <p:nvPr/>
        </p:nvSpPr>
        <p:spPr bwMode="auto">
          <a:xfrm>
            <a:off x="8421884" y="6008142"/>
            <a:ext cx="7921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Arial" pitchFamily="34" charset="0"/>
              <a:buNone/>
            </a:pPr>
            <a:r>
              <a:rPr lang="pt-BR" sz="2000" b="0" dirty="0">
                <a:solidFill>
                  <a:srgbClr val="0099FF"/>
                </a:solidFill>
                <a:latin typeface="Calibri" pitchFamily="34" charset="0"/>
              </a:rPr>
              <a:t>(</a:t>
            </a:r>
            <a:r>
              <a:rPr lang="sr-Latn-RS" sz="2000" b="0" dirty="0">
                <a:solidFill>
                  <a:srgbClr val="0099FF"/>
                </a:solidFill>
                <a:latin typeface="Calibri" pitchFamily="34" charset="0"/>
              </a:rPr>
              <a:t>4</a:t>
            </a:r>
            <a:r>
              <a:rPr lang="pt-BR" sz="2000" b="0" dirty="0">
                <a:solidFill>
                  <a:srgbClr val="0099FF"/>
                </a:solidFill>
                <a:latin typeface="Calibri" pitchFamily="34" charset="0"/>
              </a:rPr>
              <a:t>)</a:t>
            </a:r>
            <a:endParaRPr lang="sr-Latn-CS" sz="2000" b="0" dirty="0">
              <a:solidFill>
                <a:srgbClr val="0099FF"/>
              </a:solidFill>
              <a:latin typeface="Calibri" pitchFamily="34" charset="0"/>
            </a:endParaRPr>
          </a:p>
        </p:txBody>
      </p:sp>
      <p:graphicFrame>
        <p:nvGraphicFramePr>
          <p:cNvPr id="4" name="Object 3">
            <a:extLst>
              <a:ext uri="{FF2B5EF4-FFF2-40B4-BE49-F238E27FC236}">
                <a16:creationId xmlns:a16="http://schemas.microsoft.com/office/drawing/2014/main" id="{D41E2CAC-852B-40CB-88F2-27C6B52ED524}"/>
              </a:ext>
            </a:extLst>
          </p:cNvPr>
          <p:cNvGraphicFramePr>
            <a:graphicFrameLocks noChangeAspect="1"/>
          </p:cNvGraphicFramePr>
          <p:nvPr>
            <p:extLst>
              <p:ext uri="{D42A27DB-BD31-4B8C-83A1-F6EECF244321}">
                <p14:modId xmlns:p14="http://schemas.microsoft.com/office/powerpoint/2010/main" val="2835587390"/>
              </p:ext>
            </p:extLst>
          </p:nvPr>
        </p:nvGraphicFramePr>
        <p:xfrm>
          <a:off x="336180" y="4986815"/>
          <a:ext cx="4677645" cy="459440"/>
        </p:xfrm>
        <a:graphic>
          <a:graphicData uri="http://schemas.openxmlformats.org/presentationml/2006/ole">
            <mc:AlternateContent xmlns:mc="http://schemas.openxmlformats.org/markup-compatibility/2006">
              <mc:Choice xmlns:v="urn:schemas-microsoft-com:vml" Requires="v">
                <p:oleObj spid="_x0000_s29868" r:id="rId5" imgW="2806700" imgH="266700" progId="Equation.3">
                  <p:embed/>
                </p:oleObj>
              </mc:Choice>
              <mc:Fallback>
                <p:oleObj r:id="rId5" imgW="2806700" imgH="266700" progId="Equation.3">
                  <p:embed/>
                  <p:pic>
                    <p:nvPicPr>
                      <p:cNvPr id="4" name="Object 3">
                        <a:extLst>
                          <a:ext uri="{FF2B5EF4-FFF2-40B4-BE49-F238E27FC236}">
                            <a16:creationId xmlns:a16="http://schemas.microsoft.com/office/drawing/2014/main" id="{D41E2CAC-852B-40CB-88F2-27C6B52ED5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180" y="4986815"/>
                        <a:ext cx="4677645" cy="459440"/>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CABB533D-912A-4539-9AAA-EBD126375155}"/>
              </a:ext>
            </a:extLst>
          </p:cNvPr>
          <p:cNvGraphicFramePr>
            <a:graphicFrameLocks noChangeAspect="1"/>
          </p:cNvGraphicFramePr>
          <p:nvPr>
            <p:extLst>
              <p:ext uri="{D42A27DB-BD31-4B8C-83A1-F6EECF244321}">
                <p14:modId xmlns:p14="http://schemas.microsoft.com/office/powerpoint/2010/main" val="3221457754"/>
              </p:ext>
            </p:extLst>
          </p:nvPr>
        </p:nvGraphicFramePr>
        <p:xfrm>
          <a:off x="336180" y="5522916"/>
          <a:ext cx="7336996" cy="457412"/>
        </p:xfrm>
        <a:graphic>
          <a:graphicData uri="http://schemas.openxmlformats.org/presentationml/2006/ole">
            <mc:AlternateContent xmlns:mc="http://schemas.openxmlformats.org/markup-compatibility/2006">
              <mc:Choice xmlns:v="urn:schemas-microsoft-com:vml" Requires="v">
                <p:oleObj spid="_x0000_s29869" r:id="rId7" imgW="4292600" imgH="266700" progId="Equation.3">
                  <p:embed/>
                </p:oleObj>
              </mc:Choice>
              <mc:Fallback>
                <p:oleObj r:id="rId7" imgW="4292600" imgH="266700" progId="Equation.3">
                  <p:embed/>
                  <p:pic>
                    <p:nvPicPr>
                      <p:cNvPr id="5" name="Object 4">
                        <a:extLst>
                          <a:ext uri="{FF2B5EF4-FFF2-40B4-BE49-F238E27FC236}">
                            <a16:creationId xmlns:a16="http://schemas.microsoft.com/office/drawing/2014/main" id="{CABB533D-912A-4539-9AAA-EBD1263751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180" y="5522916"/>
                        <a:ext cx="7336996" cy="457412"/>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710A899B-095D-4C18-A30F-AD5D25A7603C}"/>
              </a:ext>
            </a:extLst>
          </p:cNvPr>
          <p:cNvGraphicFramePr>
            <a:graphicFrameLocks noChangeAspect="1"/>
          </p:cNvGraphicFramePr>
          <p:nvPr>
            <p:extLst>
              <p:ext uri="{D42A27DB-BD31-4B8C-83A1-F6EECF244321}">
                <p14:modId xmlns:p14="http://schemas.microsoft.com/office/powerpoint/2010/main" val="347383034"/>
              </p:ext>
            </p:extLst>
          </p:nvPr>
        </p:nvGraphicFramePr>
        <p:xfrm>
          <a:off x="329799" y="6121335"/>
          <a:ext cx="7970115" cy="419759"/>
        </p:xfrm>
        <a:graphic>
          <a:graphicData uri="http://schemas.openxmlformats.org/presentationml/2006/ole">
            <mc:AlternateContent xmlns:mc="http://schemas.openxmlformats.org/markup-compatibility/2006">
              <mc:Choice xmlns:v="urn:schemas-microsoft-com:vml" Requires="v">
                <p:oleObj spid="_x0000_s29870" r:id="rId9" imgW="5207000" imgH="266700" progId="Equation.3">
                  <p:embed/>
                </p:oleObj>
              </mc:Choice>
              <mc:Fallback>
                <p:oleObj r:id="rId9" imgW="5207000" imgH="266700" progId="Equation.3">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9799" y="6121335"/>
                        <a:ext cx="7970115" cy="419759"/>
                      </a:xfrm>
                      <a:prstGeom prst="rect">
                        <a:avLst/>
                      </a:prstGeom>
                      <a:noFill/>
                    </p:spPr>
                  </p:pic>
                </p:oleObj>
              </mc:Fallback>
            </mc:AlternateContent>
          </a:graphicData>
        </a:graphic>
      </p:graphicFrame>
      <p:sp>
        <p:nvSpPr>
          <p:cNvPr id="17" name="Rectangle 14">
            <a:extLst>
              <a:ext uri="{FF2B5EF4-FFF2-40B4-BE49-F238E27FC236}">
                <a16:creationId xmlns:a16="http://schemas.microsoft.com/office/drawing/2014/main" id="{25919627-0097-4532-9FCB-3F42936F97B2}"/>
              </a:ext>
            </a:extLst>
          </p:cNvPr>
          <p:cNvSpPr>
            <a:spLocks noChangeArrowheads="1"/>
          </p:cNvSpPr>
          <p:nvPr/>
        </p:nvSpPr>
        <p:spPr bwMode="auto">
          <a:xfrm>
            <a:off x="193003" y="365425"/>
            <a:ext cx="8640762" cy="400110"/>
          </a:xfrm>
          <a:prstGeom prst="rect">
            <a:avLst/>
          </a:prstGeom>
          <a:noFill/>
          <a:ln>
            <a:noFill/>
          </a:ln>
          <a:effectLst/>
        </p:spPr>
        <p:txBody>
          <a:bodyPr anchor="ctr">
            <a:spAutoFit/>
          </a:bodyPr>
          <a:lstStyle/>
          <a:p>
            <a:pPr algn="ctr">
              <a:tabLst>
                <a:tab pos="3143250" algn="l"/>
                <a:tab pos="3200400" algn="l"/>
              </a:tabLst>
            </a:pPr>
            <a:r>
              <a:rPr lang="en-US" sz="1800" b="0" dirty="0">
                <a:solidFill>
                  <a:srgbClr val="002060"/>
                </a:solidFill>
                <a:latin typeface="Calibri" pitchFamily="34" charset="0"/>
              </a:rPr>
              <a:t> </a:t>
            </a:r>
            <a:r>
              <a:rPr lang="en-US" sz="2000" dirty="0">
                <a:solidFill>
                  <a:srgbClr val="002060"/>
                </a:solidFill>
                <a:effectLst/>
                <a:ea typeface="Times New Roman" panose="02020603050405020304" pitchFamily="18" charset="0"/>
                <a:cs typeface="Arial" panose="020B0604020202020204" pitchFamily="34" charset="0"/>
              </a:rPr>
              <a:t>Dynamic</a:t>
            </a:r>
            <a:endParaRPr lang="sr-Latn-CS" sz="2000" dirty="0">
              <a:solidFill>
                <a:srgbClr val="002060"/>
              </a:solidFill>
              <a:cs typeface="Arial" panose="020B0604020202020204" pitchFamily="34" charset="0"/>
            </a:endParaRPr>
          </a:p>
        </p:txBody>
      </p:sp>
      <p:sp>
        <p:nvSpPr>
          <p:cNvPr id="19" name="Segnaposto data 2">
            <a:extLst>
              <a:ext uri="{FF2B5EF4-FFF2-40B4-BE49-F238E27FC236}">
                <a16:creationId xmlns:a16="http://schemas.microsoft.com/office/drawing/2014/main" id="{E83AC50B-BF40-4E92-8131-A029045DA2A1}"/>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0E7D4758-56B5-475C-A55F-CEE5A993549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17" name="Segnaposto numero diapositiva 4">
            <a:extLst>
              <a:ext uri="{FF2B5EF4-FFF2-40B4-BE49-F238E27FC236}">
                <a16:creationId xmlns:a16="http://schemas.microsoft.com/office/drawing/2014/main" id="{536589C2-5074-431B-A6D4-4EA5279B7FC9}"/>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7</a:t>
            </a:fld>
            <a:endParaRPr lang="en-US" altLang="en-US" sz="1200">
              <a:solidFill>
                <a:srgbClr val="898989"/>
              </a:solidFill>
            </a:endParaRPr>
          </a:p>
        </p:txBody>
      </p:sp>
      <p:sp>
        <p:nvSpPr>
          <p:cNvPr id="19" name="Rectangle 18">
            <a:extLst>
              <a:ext uri="{FF2B5EF4-FFF2-40B4-BE49-F238E27FC236}">
                <a16:creationId xmlns:a16="http://schemas.microsoft.com/office/drawing/2014/main" id="{99C7B88A-E2EF-4503-A8BE-73CDCBF9A9E5}"/>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20" name="TextBox 19">
            <a:extLst>
              <a:ext uri="{FF2B5EF4-FFF2-40B4-BE49-F238E27FC236}">
                <a16:creationId xmlns:a16="http://schemas.microsoft.com/office/drawing/2014/main" id="{1C8E82F2-A2BB-4F58-B9FD-9FB00924D40B}"/>
              </a:ext>
            </a:extLst>
          </p:cNvPr>
          <p:cNvSpPr txBox="1"/>
          <p:nvPr/>
        </p:nvSpPr>
        <p:spPr>
          <a:xfrm>
            <a:off x="239897" y="356644"/>
            <a:ext cx="8856662" cy="1015663"/>
          </a:xfrm>
          <a:prstGeom prst="rect">
            <a:avLst/>
          </a:prstGeom>
          <a:noFill/>
        </p:spPr>
        <p:txBody>
          <a:bodyPr wrap="square">
            <a:spAutoFit/>
          </a:bodyPr>
          <a:lstStyle/>
          <a:p>
            <a:r>
              <a:rPr lang="en-US" sz="2000" dirty="0">
                <a:solidFill>
                  <a:srgbClr val="002060"/>
                </a:solidFill>
                <a:ea typeface="Times New Roman" panose="02020603050405020304" pitchFamily="18" charset="0"/>
                <a:cs typeface="Arial" panose="020B0604020202020204" pitchFamily="34" charset="0"/>
              </a:rPr>
              <a:t>Equations (1)-(</a:t>
            </a:r>
            <a:r>
              <a:rPr lang="sr-Latn-RS" sz="2000" dirty="0">
                <a:solidFill>
                  <a:srgbClr val="002060"/>
                </a:solidFill>
                <a:ea typeface="Times New Roman" panose="02020603050405020304" pitchFamily="18" charset="0"/>
                <a:cs typeface="Arial" panose="020B0604020202020204" pitchFamily="34" charset="0"/>
              </a:rPr>
              <a:t>4</a:t>
            </a:r>
            <a:r>
              <a:rPr lang="en-US" sz="2000" dirty="0">
                <a:solidFill>
                  <a:srgbClr val="002060"/>
                </a:solidFill>
                <a:ea typeface="Times New Roman" panose="02020603050405020304" pitchFamily="18" charset="0"/>
                <a:cs typeface="Arial" panose="020B0604020202020204" pitchFamily="34" charset="0"/>
              </a:rPr>
              <a:t>) that we should write in the matrix form obtain the mathematical model of the system depending on the selected generalized coordinates</a:t>
            </a:r>
            <a:r>
              <a:rPr lang="en-US" sz="2000" dirty="0">
                <a:solidFill>
                  <a:srgbClr val="002060"/>
                </a:solidFill>
                <a:effectLst/>
                <a:ea typeface="Times New Roman" panose="02020603050405020304" pitchFamily="18" charset="0"/>
                <a:cs typeface="Arial" panose="020B0604020202020204" pitchFamily="34" charset="0"/>
              </a:rPr>
              <a:t> </a:t>
            </a:r>
            <a:r>
              <a:rPr lang="en-US" sz="2000" i="1" dirty="0">
                <a:solidFill>
                  <a:srgbClr val="002060"/>
                </a:solidFill>
                <a:effectLst/>
                <a:latin typeface="Times New Roman" panose="02020603050405020304" pitchFamily="18" charset="0"/>
                <a:ea typeface="Times New Roman" panose="02020603050405020304" pitchFamily="18" charset="0"/>
              </a:rPr>
              <a:t>p/l</a:t>
            </a:r>
            <a:r>
              <a:rPr lang="en-US" sz="2000" i="1" baseline="-25000" dirty="0">
                <a:solidFill>
                  <a:srgbClr val="002060"/>
                </a:solidFill>
                <a:effectLst/>
                <a:latin typeface="Times New Roman" panose="02020603050405020304" pitchFamily="18" charset="0"/>
                <a:ea typeface="Times New Roman" panose="02020603050405020304" pitchFamily="18" charset="0"/>
              </a:rPr>
              <a:t>2</a:t>
            </a:r>
            <a:r>
              <a:rPr lang="en-US" sz="2000" dirty="0">
                <a:solidFill>
                  <a:srgbClr val="002060"/>
                </a:solidFill>
                <a:effectLst/>
                <a:latin typeface="Times New Roman" panose="02020603050405020304" pitchFamily="18" charset="0"/>
                <a:ea typeface="Times New Roman" panose="02020603050405020304" pitchFamily="18" charset="0"/>
              </a:rPr>
              <a:t>, </a:t>
            </a:r>
            <a:r>
              <a:rPr lang="en-US" sz="2000" i="1" dirty="0">
                <a:solidFill>
                  <a:srgbClr val="002060"/>
                </a:solidFill>
                <a:effectLst/>
                <a:latin typeface="Times New Roman" panose="02020603050405020304" pitchFamily="18" charset="0"/>
                <a:ea typeface="Times New Roman" panose="02020603050405020304" pitchFamily="18" charset="0"/>
              </a:rPr>
              <a:t>u</a:t>
            </a:r>
            <a:r>
              <a:rPr lang="en-US" sz="2000" dirty="0">
                <a:solidFill>
                  <a:srgbClr val="002060"/>
                </a:solidFill>
                <a:effectLst/>
                <a:latin typeface="Times New Roman" panose="02020603050405020304" pitchFamily="18" charset="0"/>
                <a:ea typeface="Times New Roman" panose="02020603050405020304" pitchFamily="18" charset="0"/>
              </a:rPr>
              <a:t>, </a:t>
            </a:r>
            <a:r>
              <a:rPr lang="en-US" sz="2000" i="1" dirty="0">
                <a:solidFill>
                  <a:srgbClr val="002060"/>
                </a:solidFill>
                <a:effectLst/>
                <a:latin typeface="Times New Roman" panose="02020603050405020304" pitchFamily="18" charset="0"/>
                <a:ea typeface="Times New Roman" panose="02020603050405020304" pitchFamily="18" charset="0"/>
              </a:rPr>
              <a:t>w</a:t>
            </a:r>
            <a:r>
              <a:rPr lang="en-US" sz="2000" dirty="0">
                <a:solidFill>
                  <a:srgbClr val="002060"/>
                </a:solidFill>
                <a:effectLst/>
                <a:latin typeface="Times New Roman" panose="02020603050405020304" pitchFamily="18" charset="0"/>
                <a:ea typeface="Times New Roman" panose="02020603050405020304" pitchFamily="18" charset="0"/>
              </a:rPr>
              <a:t> and </a:t>
            </a:r>
            <a:r>
              <a:rPr lang="en-US" sz="2000" i="1" dirty="0">
                <a:solidFill>
                  <a:srgbClr val="002060"/>
                </a:solidFill>
                <a:effectLst/>
                <a:latin typeface="Symbol" panose="05050102010706020507" pitchFamily="18" charset="2"/>
                <a:ea typeface="Times New Roman" panose="02020603050405020304" pitchFamily="18" charset="0"/>
              </a:rPr>
              <a:t>j</a:t>
            </a:r>
            <a:r>
              <a:rPr lang="en-US" sz="2000" dirty="0">
                <a:solidFill>
                  <a:srgbClr val="002060"/>
                </a:solidFill>
                <a:effectLst/>
                <a:latin typeface="Times New Roman" panose="02020603050405020304" pitchFamily="18" charset="0"/>
                <a:ea typeface="Times New Roman" panose="02020603050405020304" pitchFamily="18" charset="0"/>
              </a:rPr>
              <a:t>:</a:t>
            </a:r>
          </a:p>
        </p:txBody>
      </p:sp>
      <p:sp>
        <p:nvSpPr>
          <p:cNvPr id="31" name="Rectangle 29">
            <a:extLst>
              <a:ext uri="{FF2B5EF4-FFF2-40B4-BE49-F238E27FC236}">
                <a16:creationId xmlns:a16="http://schemas.microsoft.com/office/drawing/2014/main" id="{81E2470C-5CC5-4E39-A183-218A93246686}"/>
              </a:ext>
            </a:extLst>
          </p:cNvPr>
          <p:cNvSpPr>
            <a:spLocks noChangeArrowheads="1"/>
          </p:cNvSpPr>
          <p:nvPr/>
        </p:nvSpPr>
        <p:spPr bwMode="auto">
          <a:xfrm>
            <a:off x="8205736" y="3429000"/>
            <a:ext cx="7921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Arial" pitchFamily="34" charset="0"/>
              <a:buNone/>
            </a:pPr>
            <a:r>
              <a:rPr lang="pt-BR" sz="2000" b="0" dirty="0">
                <a:solidFill>
                  <a:srgbClr val="0099FF"/>
                </a:solidFill>
                <a:latin typeface="Calibri" pitchFamily="34" charset="0"/>
              </a:rPr>
              <a:t>(</a:t>
            </a:r>
            <a:r>
              <a:rPr lang="sr-Latn-RS" sz="2000" b="0" dirty="0">
                <a:solidFill>
                  <a:srgbClr val="0099FF"/>
                </a:solidFill>
                <a:latin typeface="Calibri" pitchFamily="34" charset="0"/>
              </a:rPr>
              <a:t>5</a:t>
            </a:r>
            <a:r>
              <a:rPr lang="pt-BR" sz="2000" b="0" dirty="0">
                <a:solidFill>
                  <a:srgbClr val="0099FF"/>
                </a:solidFill>
                <a:latin typeface="Calibri" pitchFamily="34" charset="0"/>
              </a:rPr>
              <a:t>)</a:t>
            </a:r>
            <a:endParaRPr lang="sr-Latn-CS" sz="2000" b="0" dirty="0">
              <a:solidFill>
                <a:srgbClr val="0099FF"/>
              </a:solidFill>
              <a:latin typeface="Calibri" pitchFamily="34" charset="0"/>
            </a:endParaRPr>
          </a:p>
        </p:txBody>
      </p:sp>
      <p:graphicFrame>
        <p:nvGraphicFramePr>
          <p:cNvPr id="3" name="Object 2">
            <a:extLst>
              <a:ext uri="{FF2B5EF4-FFF2-40B4-BE49-F238E27FC236}">
                <a16:creationId xmlns:a16="http://schemas.microsoft.com/office/drawing/2014/main" id="{BA7B6AD5-6B45-47BD-8813-EE50595D3E5C}"/>
              </a:ext>
            </a:extLst>
          </p:cNvPr>
          <p:cNvGraphicFramePr>
            <a:graphicFrameLocks noChangeAspect="1"/>
          </p:cNvGraphicFramePr>
          <p:nvPr>
            <p:extLst>
              <p:ext uri="{D42A27DB-BD31-4B8C-83A1-F6EECF244321}">
                <p14:modId xmlns:p14="http://schemas.microsoft.com/office/powerpoint/2010/main" val="2590884673"/>
              </p:ext>
            </p:extLst>
          </p:nvPr>
        </p:nvGraphicFramePr>
        <p:xfrm>
          <a:off x="284696" y="1689531"/>
          <a:ext cx="8735754" cy="1357963"/>
        </p:xfrm>
        <a:graphic>
          <a:graphicData uri="http://schemas.openxmlformats.org/presentationml/2006/ole">
            <mc:AlternateContent xmlns:mc="http://schemas.openxmlformats.org/markup-compatibility/2006">
              <mc:Choice xmlns:v="urn:schemas-microsoft-com:vml" Requires="v">
                <p:oleObj spid="_x0000_s31865" r:id="rId3" imgW="5384800" imgH="863600" progId="Equation.3">
                  <p:embed/>
                </p:oleObj>
              </mc:Choice>
              <mc:Fallback>
                <p:oleObj r:id="rId3" imgW="5384800" imgH="863600" progId="Equation.3">
                  <p:embed/>
                  <p:pic>
                    <p:nvPicPr>
                      <p:cNvPr id="3" name="Object 2">
                        <a:extLst>
                          <a:ext uri="{FF2B5EF4-FFF2-40B4-BE49-F238E27FC236}">
                            <a16:creationId xmlns:a16="http://schemas.microsoft.com/office/drawing/2014/main" id="{BA7B6AD5-6B45-47BD-8813-EE50595D3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96" y="1689531"/>
                        <a:ext cx="8735754" cy="1357963"/>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69187656-AD5A-423D-A3FA-F8840135F203}"/>
              </a:ext>
            </a:extLst>
          </p:cNvPr>
          <p:cNvGraphicFramePr>
            <a:graphicFrameLocks noChangeAspect="1"/>
          </p:cNvGraphicFramePr>
          <p:nvPr>
            <p:extLst>
              <p:ext uri="{D42A27DB-BD31-4B8C-83A1-F6EECF244321}">
                <p14:modId xmlns:p14="http://schemas.microsoft.com/office/powerpoint/2010/main" val="915888225"/>
              </p:ext>
            </p:extLst>
          </p:nvPr>
        </p:nvGraphicFramePr>
        <p:xfrm>
          <a:off x="284696" y="3262243"/>
          <a:ext cx="6252173" cy="1357963"/>
        </p:xfrm>
        <a:graphic>
          <a:graphicData uri="http://schemas.openxmlformats.org/presentationml/2006/ole">
            <mc:AlternateContent xmlns:mc="http://schemas.openxmlformats.org/markup-compatibility/2006">
              <mc:Choice xmlns:v="urn:schemas-microsoft-com:vml" Requires="v">
                <p:oleObj spid="_x0000_s31866" r:id="rId5" imgW="3860800" imgH="863600" progId="Equation.3">
                  <p:embed/>
                </p:oleObj>
              </mc:Choice>
              <mc:Fallback>
                <p:oleObj r:id="rId5" imgW="3860800" imgH="8636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696" y="3262243"/>
                        <a:ext cx="6252173" cy="1357963"/>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0E4AC09E-1530-493B-B535-A0A62E718EBA}"/>
              </a:ext>
            </a:extLst>
          </p:cNvPr>
          <p:cNvSpPr txBox="1"/>
          <p:nvPr/>
        </p:nvSpPr>
        <p:spPr>
          <a:xfrm>
            <a:off x="251128" y="4940323"/>
            <a:ext cx="8580575" cy="1015663"/>
          </a:xfrm>
          <a:prstGeom prst="rect">
            <a:avLst/>
          </a:prstGeom>
          <a:noFill/>
        </p:spPr>
        <p:txBody>
          <a:bodyPr wrap="square">
            <a:spAutoFit/>
          </a:bodyPr>
          <a:lstStyle/>
          <a:p>
            <a:r>
              <a:rPr lang="en-US" sz="2000" dirty="0">
                <a:solidFill>
                  <a:srgbClr val="002060"/>
                </a:solidFill>
                <a:effectLst/>
                <a:ea typeface="Times New Roman" panose="02020603050405020304" pitchFamily="18" charset="0"/>
                <a:cs typeface="Arial" panose="020B0604020202020204" pitchFamily="34" charset="0"/>
              </a:rPr>
              <a:t>This is a mathematical model of a mechanism that is influenced by the force </a:t>
            </a:r>
            <a:r>
              <a:rPr lang="en-US" sz="2000" i="1" dirty="0">
                <a:solidFill>
                  <a:srgbClr val="002060"/>
                </a:solidFill>
                <a:effectLst/>
                <a:ea typeface="Times New Roman" panose="02020603050405020304" pitchFamily="18" charset="0"/>
                <a:cs typeface="Arial" panose="020B0604020202020204" pitchFamily="34" charset="0"/>
              </a:rPr>
              <a:t>F</a:t>
            </a:r>
            <a:r>
              <a:rPr lang="en-US" sz="2000" dirty="0">
                <a:solidFill>
                  <a:srgbClr val="002060"/>
                </a:solidFill>
                <a:effectLst/>
                <a:ea typeface="Times New Roman" panose="02020603050405020304" pitchFamily="18" charset="0"/>
                <a:cs typeface="Arial" panose="020B0604020202020204" pitchFamily="34" charset="0"/>
              </a:rPr>
              <a:t> of a motor that continuously works for a certain period of time.</a:t>
            </a:r>
            <a:r>
              <a:rPr lang="pl-PL" sz="2000" dirty="0">
                <a:solidFill>
                  <a:srgbClr val="002060"/>
                </a:solidFill>
                <a:effectLst/>
                <a:ea typeface="Times New Roman" panose="02020603050405020304" pitchFamily="18" charset="0"/>
                <a:cs typeface="Arial" panose="020B0604020202020204" pitchFamily="34" charset="0"/>
              </a:rPr>
              <a:t> </a:t>
            </a:r>
            <a:endParaRPr lang="en-US" sz="2000" dirty="0">
              <a:solidFill>
                <a:srgbClr val="002060"/>
              </a:solidFill>
              <a:cs typeface="Arial" panose="020B0604020202020204" pitchFamily="34" charset="0"/>
            </a:endParaRPr>
          </a:p>
        </p:txBody>
      </p:sp>
      <p:sp>
        <p:nvSpPr>
          <p:cNvPr id="11" name="Rectangle 29">
            <a:extLst>
              <a:ext uri="{FF2B5EF4-FFF2-40B4-BE49-F238E27FC236}">
                <a16:creationId xmlns:a16="http://schemas.microsoft.com/office/drawing/2014/main" id="{19CE9030-61A9-4147-AD63-F0370E228F14}"/>
              </a:ext>
            </a:extLst>
          </p:cNvPr>
          <p:cNvSpPr>
            <a:spLocks noChangeArrowheads="1"/>
          </p:cNvSpPr>
          <p:nvPr/>
        </p:nvSpPr>
        <p:spPr bwMode="auto">
          <a:xfrm>
            <a:off x="8334431" y="6094989"/>
            <a:ext cx="7921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Arial" pitchFamily="34" charset="0"/>
              <a:buNone/>
            </a:pPr>
            <a:r>
              <a:rPr lang="pt-BR" sz="2000" b="0" dirty="0">
                <a:solidFill>
                  <a:srgbClr val="0099FF"/>
                </a:solidFill>
                <a:latin typeface="Calibri" pitchFamily="34" charset="0"/>
              </a:rPr>
              <a:t>(</a:t>
            </a:r>
            <a:r>
              <a:rPr lang="sr-Latn-RS" sz="2000" b="0" dirty="0">
                <a:solidFill>
                  <a:srgbClr val="0099FF"/>
                </a:solidFill>
                <a:latin typeface="Calibri" pitchFamily="34" charset="0"/>
              </a:rPr>
              <a:t>6</a:t>
            </a:r>
            <a:r>
              <a:rPr lang="pt-BR" sz="2000" b="0" dirty="0">
                <a:solidFill>
                  <a:srgbClr val="0099FF"/>
                </a:solidFill>
                <a:latin typeface="Calibri" pitchFamily="34" charset="0"/>
              </a:rPr>
              <a:t>)</a:t>
            </a:r>
            <a:endParaRPr lang="sr-Latn-CS" sz="2000" b="0" dirty="0">
              <a:solidFill>
                <a:srgbClr val="0099FF"/>
              </a:solidFill>
              <a:latin typeface="Calibri" pitchFamily="34" charset="0"/>
            </a:endParaRPr>
          </a:p>
        </p:txBody>
      </p:sp>
      <p:graphicFrame>
        <p:nvGraphicFramePr>
          <p:cNvPr id="13" name="Object 12">
            <a:extLst>
              <a:ext uri="{FF2B5EF4-FFF2-40B4-BE49-F238E27FC236}">
                <a16:creationId xmlns:a16="http://schemas.microsoft.com/office/drawing/2014/main" id="{D55F790E-637D-4183-8761-1472B0265FC4}"/>
              </a:ext>
            </a:extLst>
          </p:cNvPr>
          <p:cNvGraphicFramePr>
            <a:graphicFrameLocks noChangeAspect="1"/>
          </p:cNvGraphicFramePr>
          <p:nvPr>
            <p:extLst>
              <p:ext uri="{D42A27DB-BD31-4B8C-83A1-F6EECF244321}">
                <p14:modId xmlns:p14="http://schemas.microsoft.com/office/powerpoint/2010/main" val="3612599157"/>
              </p:ext>
            </p:extLst>
          </p:nvPr>
        </p:nvGraphicFramePr>
        <p:xfrm>
          <a:off x="395536" y="6048280"/>
          <a:ext cx="3929378" cy="360362"/>
        </p:xfrm>
        <a:graphic>
          <a:graphicData uri="http://schemas.openxmlformats.org/presentationml/2006/ole">
            <mc:AlternateContent xmlns:mc="http://schemas.openxmlformats.org/markup-compatibility/2006">
              <mc:Choice xmlns:v="urn:schemas-microsoft-com:vml" Requires="v">
                <p:oleObj spid="_x0000_s31867" r:id="rId7" imgW="2425700" imgH="228600" progId="Equation.3">
                  <p:embed/>
                </p:oleObj>
              </mc:Choice>
              <mc:Fallback>
                <p:oleObj r:id="rId7" imgW="2425700" imgH="228600" progId="Equation.3">
                  <p:embed/>
                  <p:pic>
                    <p:nvPicPr>
                      <p:cNvPr id="3" name="Object 2">
                        <a:extLst>
                          <a:ext uri="{FF2B5EF4-FFF2-40B4-BE49-F238E27FC236}">
                            <a16:creationId xmlns:a16="http://schemas.microsoft.com/office/drawing/2014/main" id="{F0BB3F1B-4AF5-46FA-B961-75874B81B6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6048280"/>
                        <a:ext cx="3929378" cy="360362"/>
                      </a:xfrm>
                      <a:prstGeom prst="rect">
                        <a:avLst/>
                      </a:prstGeom>
                      <a:noFill/>
                    </p:spPr>
                  </p:pic>
                </p:oleObj>
              </mc:Fallback>
            </mc:AlternateContent>
          </a:graphicData>
        </a:graphic>
      </p:graphicFrame>
      <p:sp>
        <p:nvSpPr>
          <p:cNvPr id="14" name="Segnaposto data 2">
            <a:extLst>
              <a:ext uri="{FF2B5EF4-FFF2-40B4-BE49-F238E27FC236}">
                <a16:creationId xmlns:a16="http://schemas.microsoft.com/office/drawing/2014/main" id="{486FE51D-D769-4C46-A467-5F73B86B8034}"/>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8">
            <a:extLst>
              <a:ext uri="{FF2B5EF4-FFF2-40B4-BE49-F238E27FC236}">
                <a16:creationId xmlns:a16="http://schemas.microsoft.com/office/drawing/2014/main" id="{9428458D-01A7-4DB0-BACE-898E11E8E25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29" name="Segnaposto numero diapositiva 4">
            <a:extLst>
              <a:ext uri="{FF2B5EF4-FFF2-40B4-BE49-F238E27FC236}">
                <a16:creationId xmlns:a16="http://schemas.microsoft.com/office/drawing/2014/main" id="{AAF8E90D-309C-4F72-9416-16EE106752DA}"/>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8</a:t>
            </a:fld>
            <a:endParaRPr lang="en-US" altLang="en-US" sz="1200">
              <a:solidFill>
                <a:srgbClr val="898989"/>
              </a:solidFill>
            </a:endParaRPr>
          </a:p>
        </p:txBody>
      </p:sp>
      <p:sp>
        <p:nvSpPr>
          <p:cNvPr id="31" name="Rectangle 30">
            <a:extLst>
              <a:ext uri="{FF2B5EF4-FFF2-40B4-BE49-F238E27FC236}">
                <a16:creationId xmlns:a16="http://schemas.microsoft.com/office/drawing/2014/main" id="{BAC1C5D3-009D-48D2-A916-131329A333A3}"/>
              </a:ext>
            </a:extLst>
          </p:cNvPr>
          <p:cNvSpPr/>
          <p:nvPr/>
        </p:nvSpPr>
        <p:spPr>
          <a:xfrm>
            <a:off x="-13740" y="0"/>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sp>
        <p:nvSpPr>
          <p:cNvPr id="32" name="TextBox 31">
            <a:extLst>
              <a:ext uri="{FF2B5EF4-FFF2-40B4-BE49-F238E27FC236}">
                <a16:creationId xmlns:a16="http://schemas.microsoft.com/office/drawing/2014/main" id="{79637D75-75C8-4986-8508-B56B9002AE57}"/>
              </a:ext>
            </a:extLst>
          </p:cNvPr>
          <p:cNvSpPr txBox="1"/>
          <p:nvPr/>
        </p:nvSpPr>
        <p:spPr>
          <a:xfrm>
            <a:off x="239897" y="356644"/>
            <a:ext cx="8856662" cy="4062651"/>
          </a:xfrm>
          <a:prstGeom prst="rect">
            <a:avLst/>
          </a:prstGeom>
          <a:noFill/>
        </p:spPr>
        <p:txBody>
          <a:bodyPr wrap="square">
            <a:spAutoFit/>
          </a:bodyPr>
          <a:lstStyle/>
          <a:p>
            <a:pPr marL="0" marR="0" algn="just">
              <a:spcBef>
                <a:spcPts val="0"/>
              </a:spcBef>
              <a:spcAft>
                <a:spcPts val="0"/>
              </a:spcAft>
            </a:pPr>
            <a:r>
              <a:rPr lang="en-US" sz="2000" dirty="0">
                <a:solidFill>
                  <a:srgbClr val="002060"/>
                </a:solidFill>
                <a:effectLst/>
                <a:ea typeface="Times New Roman" panose="02020603050405020304" pitchFamily="18" charset="0"/>
                <a:cs typeface="Arial" panose="020B0604020202020204" pitchFamily="34" charset="0"/>
              </a:rPr>
              <a:t>The second example is more interesting. This case is composed of two phases which alternate, programmatically, in different time intervals. Motor force is dealing in infinite short period time and after that follows the response of the system for finite period time. These two stages are repeated cyclically.</a:t>
            </a:r>
          </a:p>
          <a:p>
            <a:pPr marL="0" marR="0" algn="just">
              <a:spcBef>
                <a:spcPts val="0"/>
              </a:spcBef>
              <a:spcAft>
                <a:spcPts val="0"/>
              </a:spcAft>
            </a:pPr>
            <a:r>
              <a:rPr lang="en-US" sz="2000" dirty="0">
                <a:solidFill>
                  <a:srgbClr val="002060"/>
                </a:solidFill>
                <a:effectLst/>
                <a:ea typeface="Times New Roman" panose="02020603050405020304" pitchFamily="18" charset="0"/>
                <a:cs typeface="Arial" panose="020B0604020202020204" pitchFamily="34" charset="0"/>
              </a:rPr>
              <a:t>In the analysis of this task, the impact of the collision must be emphasized as an integral phenomenon of the dynamics of the conveyor motion. It's just one moment when the conveyor is exposed to the motor force. </a:t>
            </a:r>
          </a:p>
          <a:p>
            <a:r>
              <a:rPr lang="en-US" sz="2000" dirty="0">
                <a:solidFill>
                  <a:srgbClr val="002060"/>
                </a:solidFill>
                <a:effectLst/>
                <a:ea typeface="Times New Roman" panose="02020603050405020304" pitchFamily="18" charset="0"/>
                <a:cs typeface="Arial" panose="020B0604020202020204" pitchFamily="34" charset="0"/>
              </a:rPr>
              <a:t>Because of that we applied model of collision for conveyor system. The model of system is integrated on eventually short impact interval </a:t>
            </a:r>
            <a:r>
              <a:rPr lang="en-US" sz="2000" i="1" dirty="0">
                <a:solidFill>
                  <a:srgbClr val="002060"/>
                </a:solidFill>
                <a:effectLst/>
                <a:latin typeface="Symbol" panose="05050102010706020507" pitchFamily="18" charset="2"/>
                <a:ea typeface="Times New Roman" panose="02020603050405020304" pitchFamily="18" charset="0"/>
                <a:cs typeface="Arial" panose="020B0604020202020204" pitchFamily="34" charset="0"/>
              </a:rPr>
              <a:t>D</a:t>
            </a:r>
            <a:r>
              <a:rPr lang="en-US" sz="2000" i="1" dirty="0">
                <a:solidFill>
                  <a:srgbClr val="002060"/>
                </a:solidFill>
                <a:effectLst/>
                <a:ea typeface="Times New Roman" panose="02020603050405020304" pitchFamily="18" charset="0"/>
                <a:cs typeface="Arial" panose="020B0604020202020204" pitchFamily="34" charset="0"/>
              </a:rPr>
              <a:t>t=t’’- t’</a:t>
            </a:r>
            <a:r>
              <a:rPr lang="en-US" sz="2000" dirty="0">
                <a:solidFill>
                  <a:srgbClr val="002060"/>
                </a:solidFill>
                <a:effectLst/>
                <a:ea typeface="Times New Roman" panose="02020603050405020304" pitchFamily="18" charset="0"/>
                <a:cs typeface="Arial" panose="020B0604020202020204" pitchFamily="34" charset="0"/>
              </a:rPr>
              <a:t>. </a:t>
            </a:r>
            <a:r>
              <a:rPr lang="en-US" sz="1800" dirty="0">
                <a:solidFill>
                  <a:srgbClr val="002060"/>
                </a:solidFill>
                <a:effectLst/>
                <a:ea typeface="Times New Roman" panose="02020603050405020304" pitchFamily="18" charset="0"/>
                <a:cs typeface="Arial" panose="020B0604020202020204" pitchFamily="34" charset="0"/>
              </a:rPr>
              <a:t>The moment t’ marks the beginning of collision and </a:t>
            </a:r>
            <a:r>
              <a:rPr lang="en-US" sz="1800" i="1" dirty="0">
                <a:solidFill>
                  <a:srgbClr val="002060"/>
                </a:solidFill>
                <a:effectLst/>
                <a:ea typeface="Times New Roman" panose="02020603050405020304" pitchFamily="18" charset="0"/>
                <a:cs typeface="Arial" panose="020B0604020202020204" pitchFamily="34" charset="0"/>
              </a:rPr>
              <a:t>t’’ is </a:t>
            </a:r>
            <a:r>
              <a:rPr lang="en-US" sz="1800" dirty="0">
                <a:solidFill>
                  <a:srgbClr val="002060"/>
                </a:solidFill>
                <a:effectLst/>
                <a:ea typeface="Times New Roman" panose="02020603050405020304" pitchFamily="18" charset="0"/>
                <a:cs typeface="Arial" panose="020B0604020202020204" pitchFamily="34" charset="0"/>
              </a:rPr>
              <a:t>the moment of the end of collision. Then the equations of system are obtained:</a:t>
            </a:r>
            <a:endParaRPr lang="en-US" sz="2000" dirty="0">
              <a:solidFill>
                <a:srgbClr val="002060"/>
              </a:solidFill>
              <a:effectLst/>
              <a:ea typeface="Times New Roman" panose="02020603050405020304" pitchFamily="18" charset="0"/>
              <a:cs typeface="Arial" panose="020B0604020202020204" pitchFamily="34" charset="0"/>
            </a:endParaRPr>
          </a:p>
        </p:txBody>
      </p:sp>
      <p:sp>
        <p:nvSpPr>
          <p:cNvPr id="33" name="Rectangle 29">
            <a:extLst>
              <a:ext uri="{FF2B5EF4-FFF2-40B4-BE49-F238E27FC236}">
                <a16:creationId xmlns:a16="http://schemas.microsoft.com/office/drawing/2014/main" id="{B44C541D-7869-49D4-A9B1-546A6A4BFA66}"/>
              </a:ext>
            </a:extLst>
          </p:cNvPr>
          <p:cNvSpPr>
            <a:spLocks noChangeArrowheads="1"/>
          </p:cNvSpPr>
          <p:nvPr/>
        </p:nvSpPr>
        <p:spPr bwMode="auto">
          <a:xfrm>
            <a:off x="7745422" y="4717728"/>
            <a:ext cx="7921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Arial" pitchFamily="34" charset="0"/>
              <a:buNone/>
            </a:pPr>
            <a:r>
              <a:rPr lang="pt-BR" sz="2000" b="0" dirty="0">
                <a:solidFill>
                  <a:srgbClr val="0099FF"/>
                </a:solidFill>
                <a:latin typeface="Calibri" pitchFamily="34" charset="0"/>
              </a:rPr>
              <a:t>(</a:t>
            </a:r>
            <a:r>
              <a:rPr lang="sr-Latn-RS" sz="2000" b="0" dirty="0">
                <a:solidFill>
                  <a:srgbClr val="0099FF"/>
                </a:solidFill>
                <a:latin typeface="Calibri" pitchFamily="34" charset="0"/>
              </a:rPr>
              <a:t>7</a:t>
            </a:r>
            <a:r>
              <a:rPr lang="pt-BR" sz="2000" b="0" dirty="0">
                <a:solidFill>
                  <a:srgbClr val="0099FF"/>
                </a:solidFill>
                <a:latin typeface="Calibri" pitchFamily="34" charset="0"/>
              </a:rPr>
              <a:t>)</a:t>
            </a:r>
            <a:endParaRPr lang="sr-Latn-CS" sz="2000" b="0" dirty="0">
              <a:solidFill>
                <a:srgbClr val="0099FF"/>
              </a:solidFill>
              <a:latin typeface="Calibri" pitchFamily="34" charset="0"/>
            </a:endParaRPr>
          </a:p>
        </p:txBody>
      </p:sp>
      <p:sp>
        <p:nvSpPr>
          <p:cNvPr id="36" name="TextBox 35">
            <a:extLst>
              <a:ext uri="{FF2B5EF4-FFF2-40B4-BE49-F238E27FC236}">
                <a16:creationId xmlns:a16="http://schemas.microsoft.com/office/drawing/2014/main" id="{89AB394B-D4D1-4059-8FBF-0DC2514ED5B4}"/>
              </a:ext>
            </a:extLst>
          </p:cNvPr>
          <p:cNvSpPr txBox="1"/>
          <p:nvPr/>
        </p:nvSpPr>
        <p:spPr>
          <a:xfrm>
            <a:off x="219103" y="5822312"/>
            <a:ext cx="8580575" cy="400110"/>
          </a:xfrm>
          <a:prstGeom prst="rect">
            <a:avLst/>
          </a:prstGeom>
          <a:noFill/>
        </p:spPr>
        <p:txBody>
          <a:bodyPr wrap="square">
            <a:spAutoFit/>
          </a:bodyPr>
          <a:lstStyle/>
          <a:p>
            <a:pPr marL="0" marR="0">
              <a:spcBef>
                <a:spcPts val="0"/>
              </a:spcBef>
              <a:spcAft>
                <a:spcPts val="0"/>
              </a:spcAft>
            </a:pPr>
            <a:r>
              <a:rPr lang="en-US" sz="2000" dirty="0">
                <a:solidFill>
                  <a:srgbClr val="002060"/>
                </a:solidFill>
                <a:effectLst/>
                <a:ea typeface="Times New Roman" panose="02020603050405020304" pitchFamily="18" charset="0"/>
                <a:cs typeface="Arial" panose="020B0604020202020204" pitchFamily="34" charset="0"/>
              </a:rPr>
              <a:t>Or it can be written more simply in a simpler matrix form:</a:t>
            </a:r>
          </a:p>
        </p:txBody>
      </p:sp>
      <p:sp>
        <p:nvSpPr>
          <p:cNvPr id="37" name="Rectangle 29">
            <a:extLst>
              <a:ext uri="{FF2B5EF4-FFF2-40B4-BE49-F238E27FC236}">
                <a16:creationId xmlns:a16="http://schemas.microsoft.com/office/drawing/2014/main" id="{E6D2C322-B11F-492D-AB71-7E8DB67383D0}"/>
              </a:ext>
            </a:extLst>
          </p:cNvPr>
          <p:cNvSpPr>
            <a:spLocks noChangeArrowheads="1"/>
          </p:cNvSpPr>
          <p:nvPr/>
        </p:nvSpPr>
        <p:spPr bwMode="auto">
          <a:xfrm>
            <a:off x="7745422" y="6306867"/>
            <a:ext cx="7921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Arial" pitchFamily="34" charset="0"/>
              <a:buNone/>
            </a:pPr>
            <a:r>
              <a:rPr lang="pt-BR" sz="2000" b="0" dirty="0">
                <a:solidFill>
                  <a:srgbClr val="0099FF"/>
                </a:solidFill>
                <a:latin typeface="Calibri" pitchFamily="34" charset="0"/>
              </a:rPr>
              <a:t>(</a:t>
            </a:r>
            <a:r>
              <a:rPr lang="sr-Latn-RS" sz="2000" b="0" dirty="0">
                <a:solidFill>
                  <a:srgbClr val="0099FF"/>
                </a:solidFill>
                <a:latin typeface="Calibri" pitchFamily="34" charset="0"/>
              </a:rPr>
              <a:t>8</a:t>
            </a:r>
            <a:r>
              <a:rPr lang="pt-BR" sz="2000" b="0" dirty="0">
                <a:solidFill>
                  <a:srgbClr val="0099FF"/>
                </a:solidFill>
                <a:latin typeface="Calibri" pitchFamily="34" charset="0"/>
              </a:rPr>
              <a:t>)</a:t>
            </a:r>
            <a:endParaRPr lang="sr-Latn-CS" sz="2000" b="0" dirty="0">
              <a:solidFill>
                <a:srgbClr val="0099FF"/>
              </a:solidFill>
              <a:latin typeface="Calibri" pitchFamily="34" charset="0"/>
            </a:endParaRPr>
          </a:p>
        </p:txBody>
      </p:sp>
      <p:graphicFrame>
        <p:nvGraphicFramePr>
          <p:cNvPr id="4" name="Object 3">
            <a:extLst>
              <a:ext uri="{FF2B5EF4-FFF2-40B4-BE49-F238E27FC236}">
                <a16:creationId xmlns:a16="http://schemas.microsoft.com/office/drawing/2014/main" id="{DBD0C960-EC4B-4D63-AC57-C4EAE5853BFB}"/>
              </a:ext>
            </a:extLst>
          </p:cNvPr>
          <p:cNvGraphicFramePr>
            <a:graphicFrameLocks noChangeAspect="1"/>
          </p:cNvGraphicFramePr>
          <p:nvPr>
            <p:extLst>
              <p:ext uri="{D42A27DB-BD31-4B8C-83A1-F6EECF244321}">
                <p14:modId xmlns:p14="http://schemas.microsoft.com/office/powerpoint/2010/main" val="1484570394"/>
              </p:ext>
            </p:extLst>
          </p:nvPr>
        </p:nvGraphicFramePr>
        <p:xfrm>
          <a:off x="467544" y="4349572"/>
          <a:ext cx="6210129" cy="1398494"/>
        </p:xfrm>
        <a:graphic>
          <a:graphicData uri="http://schemas.openxmlformats.org/presentationml/2006/ole">
            <mc:AlternateContent xmlns:mc="http://schemas.openxmlformats.org/markup-compatibility/2006">
              <mc:Choice xmlns:v="urn:schemas-microsoft-com:vml" Requires="v">
                <p:oleObj spid="_x0000_s34897" r:id="rId3" imgW="3848100" imgH="863600" progId="Equation.3">
                  <p:embed/>
                </p:oleObj>
              </mc:Choice>
              <mc:Fallback>
                <p:oleObj r:id="rId3" imgW="3848100" imgH="863600" progId="Equation.3">
                  <p:embed/>
                  <p:pic>
                    <p:nvPicPr>
                      <p:cNvPr id="4" name="Object 3">
                        <a:extLst>
                          <a:ext uri="{FF2B5EF4-FFF2-40B4-BE49-F238E27FC236}">
                            <a16:creationId xmlns:a16="http://schemas.microsoft.com/office/drawing/2014/main" id="{DBD0C960-EC4B-4D63-AC57-C4EAE5853B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349572"/>
                        <a:ext cx="6210129" cy="1398494"/>
                      </a:xfrm>
                      <a:prstGeom prst="rect">
                        <a:avLst/>
                      </a:prstGeom>
                      <a:noFill/>
                    </p:spPr>
                  </p:pic>
                </p:oleObj>
              </mc:Fallback>
            </mc:AlternateContent>
          </a:graphicData>
        </a:graphic>
      </p:graphicFrame>
      <p:sp>
        <p:nvSpPr>
          <p:cNvPr id="2" name="Rectangle 2">
            <a:extLst>
              <a:ext uri="{FF2B5EF4-FFF2-40B4-BE49-F238E27FC236}">
                <a16:creationId xmlns:a16="http://schemas.microsoft.com/office/drawing/2014/main" id="{B4F27909-DF60-465F-B51B-502D805D28B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238D266B-D04B-4F70-9681-E77416B3B4BB}"/>
              </a:ext>
            </a:extLst>
          </p:cNvPr>
          <p:cNvGraphicFramePr>
            <a:graphicFrameLocks noChangeAspect="1"/>
          </p:cNvGraphicFramePr>
          <p:nvPr>
            <p:extLst>
              <p:ext uri="{D42A27DB-BD31-4B8C-83A1-F6EECF244321}">
                <p14:modId xmlns:p14="http://schemas.microsoft.com/office/powerpoint/2010/main" val="3063170923"/>
              </p:ext>
            </p:extLst>
          </p:nvPr>
        </p:nvGraphicFramePr>
        <p:xfrm>
          <a:off x="366778" y="6184051"/>
          <a:ext cx="1828958" cy="381151"/>
        </p:xfrm>
        <a:graphic>
          <a:graphicData uri="http://schemas.openxmlformats.org/presentationml/2006/ole">
            <mc:AlternateContent xmlns:mc="http://schemas.openxmlformats.org/markup-compatibility/2006">
              <mc:Choice xmlns:v="urn:schemas-microsoft-com:vml" Requires="v">
                <p:oleObj spid="_x0000_s34898" r:id="rId5" imgW="1054100" imgH="228600" progId="Equation.3">
                  <p:embed/>
                </p:oleObj>
              </mc:Choice>
              <mc:Fallback>
                <p:oleObj r:id="rId5" imgW="1054100" imgH="2286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778" y="6184051"/>
                        <a:ext cx="1828958" cy="381151"/>
                      </a:xfrm>
                      <a:prstGeom prst="rect">
                        <a:avLst/>
                      </a:prstGeom>
                      <a:noFill/>
                    </p:spPr>
                  </p:pic>
                </p:oleObj>
              </mc:Fallback>
            </mc:AlternateContent>
          </a:graphicData>
        </a:graphic>
      </p:graphicFrame>
      <p:sp>
        <p:nvSpPr>
          <p:cNvPr id="16" name="Segnaposto data 2">
            <a:extLst>
              <a:ext uri="{FF2B5EF4-FFF2-40B4-BE49-F238E27FC236}">
                <a16:creationId xmlns:a16="http://schemas.microsoft.com/office/drawing/2014/main" id="{3703BBC0-89CE-4946-B551-2DF94A25C9A4}"/>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63"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sr-Latn-RS"/>
          </a:p>
        </p:txBody>
      </p:sp>
      <p:sp>
        <p:nvSpPr>
          <p:cNvPr id="87067" name="Rectangle 27"/>
          <p:cNvSpPr>
            <a:spLocks noChangeArrowheads="1"/>
          </p:cNvSpPr>
          <p:nvPr/>
        </p:nvSpPr>
        <p:spPr bwMode="auto">
          <a:xfrm>
            <a:off x="0" y="360856"/>
            <a:ext cx="9144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a:spcBef>
                <a:spcPts val="0"/>
              </a:spcBef>
              <a:spcAft>
                <a:spcPts val="0"/>
              </a:spcAft>
            </a:pPr>
            <a:r>
              <a:rPr lang="en-US" sz="2000" dirty="0">
                <a:solidFill>
                  <a:srgbClr val="002060"/>
                </a:solidFill>
                <a:effectLst/>
                <a:ea typeface="Times New Roman" panose="02020603050405020304" pitchFamily="18" charset="0"/>
                <a:cs typeface="Arial" panose="020B0604020202020204" pitchFamily="34" charset="0"/>
              </a:rPr>
              <a:t>The collision was characterized by a sudden and rapid jump of velocity.</a:t>
            </a:r>
          </a:p>
          <a:p>
            <a:r>
              <a:rPr lang="en-US" sz="2000" dirty="0">
                <a:solidFill>
                  <a:srgbClr val="002060"/>
                </a:solidFill>
                <a:effectLst/>
                <a:ea typeface="Times New Roman" panose="02020603050405020304" pitchFamily="18" charset="0"/>
                <a:cs typeface="Arial" panose="020B0604020202020204" pitchFamily="34" charset="0"/>
              </a:rPr>
              <a:t>Th next phase is period when the conveyor belt is not influenced by the force of the motor F. This is essentially the response of the conveyor system over a period of time from the moment of the termination of force F until the moment it's re-effect on the system. The mathematical model of the conveyor mechanism for that system response period has the following form:</a:t>
            </a:r>
            <a:endParaRPr lang="sr-Latn-CS" sz="2000" b="0" dirty="0">
              <a:solidFill>
                <a:srgbClr val="002060"/>
              </a:solidFill>
              <a:cs typeface="Arial" panose="020B0604020202020204" pitchFamily="34" charset="0"/>
            </a:endParaRPr>
          </a:p>
        </p:txBody>
      </p:sp>
      <p:sp>
        <p:nvSpPr>
          <p:cNvPr id="87069" name="Rectangle 29"/>
          <p:cNvSpPr>
            <a:spLocks noChangeArrowheads="1"/>
          </p:cNvSpPr>
          <p:nvPr/>
        </p:nvSpPr>
        <p:spPr bwMode="auto">
          <a:xfrm>
            <a:off x="7426412" y="2899396"/>
            <a:ext cx="7921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Arial" pitchFamily="34" charset="0"/>
              <a:buNone/>
            </a:pPr>
            <a:r>
              <a:rPr lang="pt-BR" sz="2000" b="0" dirty="0">
                <a:solidFill>
                  <a:srgbClr val="0099FF"/>
                </a:solidFill>
                <a:latin typeface="Calibri" pitchFamily="34" charset="0"/>
              </a:rPr>
              <a:t>(</a:t>
            </a:r>
            <a:r>
              <a:rPr lang="sr-Latn-RS" sz="2000" b="0" dirty="0">
                <a:solidFill>
                  <a:srgbClr val="0099FF"/>
                </a:solidFill>
                <a:latin typeface="Calibri" pitchFamily="34" charset="0"/>
              </a:rPr>
              <a:t>9</a:t>
            </a:r>
            <a:r>
              <a:rPr lang="pt-BR" sz="2000" b="0" dirty="0">
                <a:solidFill>
                  <a:srgbClr val="0099FF"/>
                </a:solidFill>
                <a:latin typeface="Calibri" pitchFamily="34" charset="0"/>
              </a:rPr>
              <a:t>)</a:t>
            </a:r>
            <a:endParaRPr lang="sr-Latn-CS" sz="2000" b="0" dirty="0">
              <a:solidFill>
                <a:srgbClr val="0099FF"/>
              </a:solidFill>
              <a:latin typeface="Calibri" pitchFamily="34" charset="0"/>
            </a:endParaRPr>
          </a:p>
        </p:txBody>
      </p:sp>
      <p:sp>
        <p:nvSpPr>
          <p:cNvPr id="15" name="Segnaposto numero diapositiva 4">
            <a:extLst>
              <a:ext uri="{FF2B5EF4-FFF2-40B4-BE49-F238E27FC236}">
                <a16:creationId xmlns:a16="http://schemas.microsoft.com/office/drawing/2014/main" id="{8CBE1538-ABAA-441A-AA5E-8CC52E67E42B}"/>
              </a:ext>
            </a:extLst>
          </p:cNvPr>
          <p:cNvSpPr>
            <a:spLocks noGrp="1" noChangeArrowheads="1"/>
          </p:cNvSpPr>
          <p:nvPr>
            <p:ph type="sldNum" sz="quarter" idx="12"/>
          </p:nvPr>
        </p:nvSpPr>
        <p:spPr bwMode="auto">
          <a:xfrm>
            <a:off x="6386830" y="6458382"/>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26A2CD-37CA-4FFB-BFD3-A91F86E405B9}" type="slidenum">
              <a:rPr lang="en-US" altLang="en-US" sz="1200" smtClean="0">
                <a:solidFill>
                  <a:srgbClr val="898989"/>
                </a:solidFill>
              </a:rPr>
              <a:pPr>
                <a:lnSpc>
                  <a:spcPct val="100000"/>
                </a:lnSpc>
                <a:spcBef>
                  <a:spcPct val="0"/>
                </a:spcBef>
                <a:buFontTx/>
                <a:buNone/>
              </a:pPr>
              <a:t>9</a:t>
            </a:fld>
            <a:endParaRPr lang="en-US" altLang="en-US" sz="1200">
              <a:solidFill>
                <a:srgbClr val="898989"/>
              </a:solidFill>
            </a:endParaRPr>
          </a:p>
        </p:txBody>
      </p:sp>
      <p:sp>
        <p:nvSpPr>
          <p:cNvPr id="17" name="Rectangle 16">
            <a:extLst>
              <a:ext uri="{FF2B5EF4-FFF2-40B4-BE49-F238E27FC236}">
                <a16:creationId xmlns:a16="http://schemas.microsoft.com/office/drawing/2014/main" id="{06775FBE-C03E-4FFA-AA1B-DE1A2B81B9D0}"/>
              </a:ext>
            </a:extLst>
          </p:cNvPr>
          <p:cNvSpPr/>
          <p:nvPr/>
        </p:nvSpPr>
        <p:spPr>
          <a:xfrm>
            <a:off x="-2135" y="27459"/>
            <a:ext cx="7970115" cy="338554"/>
          </a:xfrm>
          <a:prstGeom prst="rect">
            <a:avLst/>
          </a:prstGeom>
        </p:spPr>
        <p:txBody>
          <a:bodyPr wrap="square">
            <a:spAutoFit/>
          </a:bodyPr>
          <a:lstStyle/>
          <a:p>
            <a:r>
              <a:rPr lang="sr-Latn-RS" sz="1600" b="0" i="0" dirty="0">
                <a:solidFill>
                  <a:schemeClr val="tx2">
                    <a:lumMod val="60000"/>
                    <a:lumOff val="40000"/>
                  </a:schemeClr>
                </a:solidFill>
                <a:effectLst/>
                <a:cs typeface="Arial" panose="020B0604020202020204" pitchFamily="34" charset="0"/>
              </a:rPr>
              <a:t>2nd </a:t>
            </a:r>
            <a:r>
              <a:rPr lang="en-US" sz="1600" b="0" i="0" dirty="0">
                <a:solidFill>
                  <a:schemeClr val="tx2">
                    <a:lumMod val="60000"/>
                    <a:lumOff val="40000"/>
                  </a:schemeClr>
                </a:solidFill>
                <a:effectLst/>
                <a:cs typeface="Arial" panose="020B0604020202020204" pitchFamily="34" charset="0"/>
              </a:rPr>
              <a:t>Conference on Nonlinearity, 18-22.</a:t>
            </a:r>
            <a:r>
              <a:rPr lang="sr-Latn-RS" sz="1600" b="0" i="0" dirty="0">
                <a:solidFill>
                  <a:schemeClr val="tx2">
                    <a:lumMod val="60000"/>
                    <a:lumOff val="40000"/>
                  </a:schemeClr>
                </a:solidFill>
                <a:effectLst/>
                <a:cs typeface="Arial" panose="020B0604020202020204" pitchFamily="34" charset="0"/>
              </a:rPr>
              <a:t>Oc</a:t>
            </a:r>
            <a:r>
              <a:rPr lang="en-US" sz="1600" b="0" i="0" dirty="0" err="1">
                <a:solidFill>
                  <a:schemeClr val="tx2">
                    <a:lumMod val="60000"/>
                    <a:lumOff val="40000"/>
                  </a:schemeClr>
                </a:solidFill>
                <a:effectLst/>
                <a:cs typeface="Arial" panose="020B0604020202020204" pitchFamily="34" charset="0"/>
              </a:rPr>
              <a:t>tob</a:t>
            </a:r>
            <a:r>
              <a:rPr lang="sr-Latn-RS" sz="1600" b="0" i="0" dirty="0">
                <a:solidFill>
                  <a:schemeClr val="tx2">
                    <a:lumMod val="60000"/>
                    <a:lumOff val="40000"/>
                  </a:schemeClr>
                </a:solidFill>
                <a:effectLst/>
                <a:cs typeface="Arial" panose="020B0604020202020204" pitchFamily="34" charset="0"/>
              </a:rPr>
              <a:t>e</a:t>
            </a:r>
            <a:r>
              <a:rPr lang="en-US" sz="1600" b="0" i="0" dirty="0">
                <a:solidFill>
                  <a:schemeClr val="tx2">
                    <a:lumMod val="60000"/>
                    <a:lumOff val="40000"/>
                  </a:schemeClr>
                </a:solidFill>
                <a:effectLst/>
                <a:cs typeface="Arial" panose="020B0604020202020204" pitchFamily="34" charset="0"/>
              </a:rPr>
              <a:t>r 2021</a:t>
            </a:r>
            <a:r>
              <a:rPr lang="sr-Latn-RS" sz="1600" b="0" i="0" dirty="0">
                <a:solidFill>
                  <a:schemeClr val="tx2">
                    <a:lumMod val="60000"/>
                    <a:lumOff val="40000"/>
                  </a:schemeClr>
                </a:solidFill>
                <a:effectLst/>
                <a:cs typeface="Arial" panose="020B0604020202020204" pitchFamily="34" charset="0"/>
              </a:rPr>
              <a:t>, Belgrade, Serbia, SANN, SANS</a:t>
            </a:r>
            <a:endParaRPr lang="en-US" sz="1600" b="0" dirty="0">
              <a:solidFill>
                <a:schemeClr val="tx2">
                  <a:lumMod val="60000"/>
                  <a:lumOff val="40000"/>
                </a:schemeClr>
              </a:solidFill>
              <a:cs typeface="Arial" panose="020B0604020202020204" pitchFamily="34" charset="0"/>
            </a:endParaRPr>
          </a:p>
        </p:txBody>
      </p:sp>
      <p:graphicFrame>
        <p:nvGraphicFramePr>
          <p:cNvPr id="3" name="Object 2">
            <a:extLst>
              <a:ext uri="{FF2B5EF4-FFF2-40B4-BE49-F238E27FC236}">
                <a16:creationId xmlns:a16="http://schemas.microsoft.com/office/drawing/2014/main" id="{CBE61CD9-B330-4363-986F-EC55E3BB8C0F}"/>
              </a:ext>
            </a:extLst>
          </p:cNvPr>
          <p:cNvGraphicFramePr>
            <a:graphicFrameLocks noChangeAspect="1"/>
          </p:cNvGraphicFramePr>
          <p:nvPr>
            <p:extLst>
              <p:ext uri="{D42A27DB-BD31-4B8C-83A1-F6EECF244321}">
                <p14:modId xmlns:p14="http://schemas.microsoft.com/office/powerpoint/2010/main" val="2091696636"/>
              </p:ext>
            </p:extLst>
          </p:nvPr>
        </p:nvGraphicFramePr>
        <p:xfrm>
          <a:off x="439056" y="2624975"/>
          <a:ext cx="5603394" cy="1451735"/>
        </p:xfrm>
        <a:graphic>
          <a:graphicData uri="http://schemas.openxmlformats.org/presentationml/2006/ole">
            <mc:AlternateContent xmlns:mc="http://schemas.openxmlformats.org/markup-compatibility/2006">
              <mc:Choice xmlns:v="urn:schemas-microsoft-com:vml" Requires="v">
                <p:oleObj spid="_x0000_s38008" r:id="rId3" imgW="3225800" imgH="863600" progId="Equation.3">
                  <p:embed/>
                </p:oleObj>
              </mc:Choice>
              <mc:Fallback>
                <p:oleObj r:id="rId3" imgW="3225800" imgH="863600" progId="Equation.3">
                  <p:embed/>
                  <p:pic>
                    <p:nvPicPr>
                      <p:cNvPr id="3" name="Object 2">
                        <a:extLst>
                          <a:ext uri="{FF2B5EF4-FFF2-40B4-BE49-F238E27FC236}">
                            <a16:creationId xmlns:a16="http://schemas.microsoft.com/office/drawing/2014/main" id="{CBE61CD9-B330-4363-986F-EC55E3BB8C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056" y="2624975"/>
                        <a:ext cx="5603394" cy="1451735"/>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F585B1D0-0CB9-4E15-8D99-BF272B39C0ED}"/>
              </a:ext>
            </a:extLst>
          </p:cNvPr>
          <p:cNvGraphicFramePr>
            <a:graphicFrameLocks noChangeAspect="1"/>
          </p:cNvGraphicFramePr>
          <p:nvPr>
            <p:extLst>
              <p:ext uri="{D42A27DB-BD31-4B8C-83A1-F6EECF244321}">
                <p14:modId xmlns:p14="http://schemas.microsoft.com/office/powerpoint/2010/main" val="4286395411"/>
              </p:ext>
            </p:extLst>
          </p:nvPr>
        </p:nvGraphicFramePr>
        <p:xfrm>
          <a:off x="352512" y="4052713"/>
          <a:ext cx="7698155" cy="1496864"/>
        </p:xfrm>
        <a:graphic>
          <a:graphicData uri="http://schemas.openxmlformats.org/presentationml/2006/ole">
            <mc:AlternateContent xmlns:mc="http://schemas.openxmlformats.org/markup-compatibility/2006">
              <mc:Choice xmlns:v="urn:schemas-microsoft-com:vml" Requires="v">
                <p:oleObj spid="_x0000_s38009" r:id="rId5" imgW="4318000" imgH="863600" progId="Equation.3">
                  <p:embed/>
                </p:oleObj>
              </mc:Choice>
              <mc:Fallback>
                <p:oleObj r:id="rId5" imgW="4318000" imgH="863600" progId="Equation.3">
                  <p:embed/>
                  <p:pic>
                    <p:nvPicPr>
                      <p:cNvPr id="4" name="Object 3">
                        <a:extLst>
                          <a:ext uri="{FF2B5EF4-FFF2-40B4-BE49-F238E27FC236}">
                            <a16:creationId xmlns:a16="http://schemas.microsoft.com/office/drawing/2014/main" id="{F585B1D0-0CB9-4E15-8D99-BF272B39C0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512" y="4052713"/>
                        <a:ext cx="7698155" cy="1496864"/>
                      </a:xfrm>
                      <a:prstGeom prst="rect">
                        <a:avLst/>
                      </a:prstGeom>
                      <a:noFill/>
                    </p:spPr>
                  </p:pic>
                </p:oleObj>
              </mc:Fallback>
            </mc:AlternateContent>
          </a:graphicData>
        </a:graphic>
      </p:graphicFrame>
      <p:sp>
        <p:nvSpPr>
          <p:cNvPr id="18" name="TextBox 17">
            <a:extLst>
              <a:ext uri="{FF2B5EF4-FFF2-40B4-BE49-F238E27FC236}">
                <a16:creationId xmlns:a16="http://schemas.microsoft.com/office/drawing/2014/main" id="{1A2E329B-6D5F-4DC4-B46D-F56F7D0A968F}"/>
              </a:ext>
            </a:extLst>
          </p:cNvPr>
          <p:cNvSpPr txBox="1"/>
          <p:nvPr/>
        </p:nvSpPr>
        <p:spPr>
          <a:xfrm>
            <a:off x="381000" y="5585146"/>
            <a:ext cx="8580575" cy="369332"/>
          </a:xfrm>
          <a:prstGeom prst="rect">
            <a:avLst/>
          </a:prstGeom>
          <a:noFill/>
        </p:spPr>
        <p:txBody>
          <a:bodyPr wrap="square">
            <a:spAutoFit/>
          </a:bodyPr>
          <a:lstStyle/>
          <a:p>
            <a:r>
              <a:rPr lang="en-US" sz="1800" dirty="0">
                <a:solidFill>
                  <a:srgbClr val="002060"/>
                </a:solidFill>
                <a:effectLst/>
                <a:ea typeface="Times New Roman" panose="02020603050405020304" pitchFamily="18" charset="0"/>
                <a:cs typeface="Arial" panose="020B0604020202020204" pitchFamily="34" charset="0"/>
              </a:rPr>
              <a:t>Or it can be written more simply in a simpler matrix form:</a:t>
            </a:r>
            <a:endParaRPr lang="en-US" sz="2000" dirty="0">
              <a:solidFill>
                <a:srgbClr val="002060"/>
              </a:solidFill>
              <a:cs typeface="Arial" panose="020B0604020202020204" pitchFamily="34" charset="0"/>
            </a:endParaRPr>
          </a:p>
        </p:txBody>
      </p:sp>
      <p:graphicFrame>
        <p:nvGraphicFramePr>
          <p:cNvPr id="5" name="Object 4">
            <a:extLst>
              <a:ext uri="{FF2B5EF4-FFF2-40B4-BE49-F238E27FC236}">
                <a16:creationId xmlns:a16="http://schemas.microsoft.com/office/drawing/2014/main" id="{F78036D4-4678-4E0A-A502-F24197C1476B}"/>
              </a:ext>
            </a:extLst>
          </p:cNvPr>
          <p:cNvGraphicFramePr>
            <a:graphicFrameLocks noChangeAspect="1"/>
          </p:cNvGraphicFramePr>
          <p:nvPr>
            <p:extLst>
              <p:ext uri="{D42A27DB-BD31-4B8C-83A1-F6EECF244321}">
                <p14:modId xmlns:p14="http://schemas.microsoft.com/office/powerpoint/2010/main" val="547374061"/>
              </p:ext>
            </p:extLst>
          </p:nvPr>
        </p:nvGraphicFramePr>
        <p:xfrm>
          <a:off x="439056" y="6005099"/>
          <a:ext cx="3227801" cy="383897"/>
        </p:xfrm>
        <a:graphic>
          <a:graphicData uri="http://schemas.openxmlformats.org/presentationml/2006/ole">
            <mc:AlternateContent xmlns:mc="http://schemas.openxmlformats.org/markup-compatibility/2006">
              <mc:Choice xmlns:v="urn:schemas-microsoft-com:vml" Requires="v">
                <p:oleObj spid="_x0000_s38010" r:id="rId7" imgW="1866900" imgH="228600" progId="Equation.3">
                  <p:embed/>
                </p:oleObj>
              </mc:Choice>
              <mc:Fallback>
                <p:oleObj r:id="rId7" imgW="1866900" imgH="22860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056" y="6005099"/>
                        <a:ext cx="3227801" cy="383897"/>
                      </a:xfrm>
                      <a:prstGeom prst="rect">
                        <a:avLst/>
                      </a:prstGeom>
                      <a:noFill/>
                    </p:spPr>
                  </p:pic>
                </p:oleObj>
              </mc:Fallback>
            </mc:AlternateContent>
          </a:graphicData>
        </a:graphic>
      </p:graphicFrame>
      <p:sp>
        <p:nvSpPr>
          <p:cNvPr id="13" name="Rectangle 29">
            <a:extLst>
              <a:ext uri="{FF2B5EF4-FFF2-40B4-BE49-F238E27FC236}">
                <a16:creationId xmlns:a16="http://schemas.microsoft.com/office/drawing/2014/main" id="{CF4AA3DA-3572-402B-AF93-043A6FA9FAA3}"/>
              </a:ext>
            </a:extLst>
          </p:cNvPr>
          <p:cNvSpPr>
            <a:spLocks noChangeArrowheads="1"/>
          </p:cNvSpPr>
          <p:nvPr/>
        </p:nvSpPr>
        <p:spPr bwMode="auto">
          <a:xfrm>
            <a:off x="7560295" y="6039537"/>
            <a:ext cx="79216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 typeface="Arial" pitchFamily="34" charset="0"/>
              <a:buNone/>
            </a:pPr>
            <a:r>
              <a:rPr lang="pt-BR" sz="2000" b="0" dirty="0">
                <a:solidFill>
                  <a:srgbClr val="0099FF"/>
                </a:solidFill>
                <a:latin typeface="Calibri" pitchFamily="34" charset="0"/>
              </a:rPr>
              <a:t>(</a:t>
            </a:r>
            <a:r>
              <a:rPr lang="sr-Latn-RS" sz="2000" b="0" dirty="0">
                <a:solidFill>
                  <a:srgbClr val="0099FF"/>
                </a:solidFill>
                <a:latin typeface="Calibri" pitchFamily="34" charset="0"/>
              </a:rPr>
              <a:t>10</a:t>
            </a:r>
            <a:r>
              <a:rPr lang="pt-BR" sz="2000" b="0" dirty="0">
                <a:solidFill>
                  <a:srgbClr val="0099FF"/>
                </a:solidFill>
                <a:latin typeface="Calibri" pitchFamily="34" charset="0"/>
              </a:rPr>
              <a:t>)</a:t>
            </a:r>
            <a:endParaRPr lang="sr-Latn-CS" sz="2000" b="0" dirty="0">
              <a:solidFill>
                <a:srgbClr val="0099FF"/>
              </a:solidFill>
              <a:latin typeface="Calibri" pitchFamily="34" charset="0"/>
            </a:endParaRPr>
          </a:p>
        </p:txBody>
      </p:sp>
      <p:sp>
        <p:nvSpPr>
          <p:cNvPr id="14" name="Segnaposto data 2">
            <a:extLst>
              <a:ext uri="{FF2B5EF4-FFF2-40B4-BE49-F238E27FC236}">
                <a16:creationId xmlns:a16="http://schemas.microsoft.com/office/drawing/2014/main" id="{AA7F9B1A-C71A-49A2-AE0B-6C1AC3C5FA9C}"/>
              </a:ext>
            </a:extLst>
          </p:cNvPr>
          <p:cNvSpPr>
            <a:spLocks noGrp="1"/>
          </p:cNvSpPr>
          <p:nvPr>
            <p:ph type="dt" sz="quarter" idx="10"/>
          </p:nvPr>
        </p:nvSpPr>
        <p:spPr>
          <a:xfrm>
            <a:off x="-13739" y="6455351"/>
            <a:ext cx="2743200" cy="365125"/>
          </a:xfrm>
        </p:spPr>
        <p:txBody>
          <a:bodyPr/>
          <a:lstStyle/>
          <a:p>
            <a:pPr>
              <a:defRPr/>
            </a:pPr>
            <a:fld id="{CF538E23-87CB-4CCA-8646-A886E9FB8BE5}" type="datetimeFigureOut">
              <a:rPr lang="en-US"/>
              <a:pPr>
                <a:defRPr/>
              </a:pPr>
              <a:t>10/21/2021</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7&quot;/&gt;&lt;property id=&quot;20307&quot; value=&quot;258&quot;/&gt;&lt;/object&gt;&lt;object type=&quot;3&quot; unique_id=&quot;10005&quot;&gt;&lt;property id=&quot;20148&quot; value=&quot;5&quot;/&gt;&lt;property id=&quot;20300&quot; value=&quot;Slide 17&quot;/&gt;&lt;property id=&quot;20307&quot; value=&quot;257&quot;/&gt;&lt;/object&gt;&lt;object type=&quot;3&quot; unique_id=&quot;10006&quot;&gt;&lt;property id=&quot;20148&quot; value=&quot;5&quot;/&gt;&lt;property id=&quot;20300&quot; value=&quot;Slide 18&quot;/&gt;&lt;property id=&quot;20307&quot; value=&quot;275&quot;/&gt;&lt;/object&gt;&lt;object type=&quot;3&quot; unique_id=&quot;10007&quot;&gt;&lt;property id=&quot;20148&quot; value=&quot;5&quot;/&gt;&lt;property id=&quot;20300&quot; value=&quot;Slide 25&quot;/&gt;&lt;property id=&quot;20307&quot; value=&quot;276&quot;/&gt;&lt;/object&gt;&lt;object type=&quot;3&quot; unique_id=&quot;10008&quot;&gt;&lt;property id=&quot;20148&quot; value=&quot;5&quot;/&gt;&lt;property id=&quot;20300&quot; value=&quot;Slide 28&quot;/&gt;&lt;property id=&quot;20307&quot; value=&quot;283&quot;/&gt;&lt;/object&gt;&lt;object type=&quot;3&quot; unique_id=&quot;10009&quot;&gt;&lt;property id=&quot;20148&quot; value=&quot;5&quot;/&gt;&lt;property id=&quot;20300&quot; value=&quot;Slide 29&quot;/&gt;&lt;property id=&quot;20307&quot; value=&quot;284&quot;/&gt;&lt;/object&gt;&lt;object type=&quot;3&quot; unique_id=&quot;10010&quot;&gt;&lt;property id=&quot;20148&quot; value=&quot;5&quot;/&gt;&lt;property id=&quot;20300&quot; value=&quot;Slide 30&quot;/&gt;&lt;property id=&quot;20307&quot; value=&quot;285&quot;/&gt;&lt;/object&gt;&lt;object type=&quot;3&quot; unique_id=&quot;10011&quot;&gt;&lt;property id=&quot;20148&quot; value=&quot;5&quot;/&gt;&lt;property id=&quot;20300&quot; value=&quot;Slide 32&quot;/&gt;&lt;property id=&quot;20307&quot; value=&quot;277&quot;/&gt;&lt;/object&gt;&lt;object type=&quot;3&quot; unique_id=&quot;10012&quot;&gt;&lt;property id=&quot;20148&quot; value=&quot;5&quot;/&gt;&lt;property id=&quot;20300&quot; value=&quot;Slide 35&quot;/&gt;&lt;property id=&quot;20307&quot; value=&quot;278&quot;/&gt;&lt;/object&gt;&lt;object type=&quot;3&quot; unique_id=&quot;10013&quot;&gt;&lt;property id=&quot;20148&quot; value=&quot;5&quot;/&gt;&lt;property id=&quot;20300&quot; value=&quot;Slide 36&quot;/&gt;&lt;property id=&quot;20307&quot; value=&quot;279&quot;/&gt;&lt;/object&gt;&lt;object type=&quot;3&quot; unique_id=&quot;10014&quot;&gt;&lt;property id=&quot;20148&quot; value=&quot;5&quot;/&gt;&lt;property id=&quot;20300&quot; value=&quot;Slide 52&quot;/&gt;&lt;property id=&quot;20307&quot; value=&quot;280&quot;/&gt;&lt;/object&gt;&lt;object type=&quot;3&quot; unique_id=&quot;10015&quot;&gt;&lt;property id=&quot;20148&quot; value=&quot;5&quot;/&gt;&lt;property id=&quot;20300&quot; value=&quot;Slide 59&quot;/&gt;&lt;property id=&quot;20307&quot; value=&quot;282&quot;/&gt;&lt;/object&gt;&lt;object type=&quot;3&quot; unique_id=&quot;10016&quot;&gt;&lt;property id=&quot;20148&quot; value=&quot;5&quot;/&gt;&lt;property id=&quot;20300&quot; value=&quot;Slide 67&quot;/&gt;&lt;property id=&quot;20307&quot; value=&quot;259&quot;/&gt;&lt;/object&gt;&lt;object type=&quot;3&quot; unique_id=&quot;10017&quot;&gt;&lt;property id=&quot;20148&quot; value=&quot;5&quot;/&gt;&lt;property id=&quot;20300&quot; value=&quot;Slide 68&quot;/&gt;&lt;property id=&quot;20307&quot; value=&quot;286&quot;/&gt;&lt;/object&gt;&lt;object type=&quot;3&quot; unique_id=&quot;10018&quot;&gt;&lt;property id=&quot;20148&quot; value=&quot;5&quot;/&gt;&lt;property id=&quot;20300&quot; value=&quot;Slide 71&quot;/&gt;&lt;property id=&quot;20307&quot; value=&quot;287&quot;/&gt;&lt;/object&gt;&lt;object type=&quot;3&quot; unique_id=&quot;10020&quot;&gt;&lt;property id=&quot;20148&quot; value=&quot;5&quot;/&gt;&lt;property id=&quot;20300&quot; value=&quot;Slide 72&quot;/&gt;&lt;property id=&quot;20307&quot; value=&quot;289&quot;/&gt;&lt;/object&gt;&lt;object type=&quot;3&quot; unique_id=&quot;10021&quot;&gt;&lt;property id=&quot;20148&quot; value=&quot;5&quot;/&gt;&lt;property id=&quot;20300&quot; value=&quot;Slide 73&quot;/&gt;&lt;property id=&quot;20307&quot; value=&quot;290&quot;/&gt;&lt;/object&gt;&lt;object type=&quot;3&quot; unique_id=&quot;10023&quot;&gt;&lt;property id=&quot;20148&quot; value=&quot;5&quot;/&gt;&lt;property id=&quot;20300&quot; value=&quot;Slide 74&quot;/&gt;&lt;property id=&quot;20307&quot; value=&quot;260&quot;/&gt;&lt;/object&gt;&lt;object type=&quot;3&quot; unique_id=&quot;10024&quot;&gt;&lt;property id=&quot;20148&quot; value=&quot;5&quot;/&gt;&lt;property id=&quot;20300&quot; value=&quot;Slide 81&quot;/&gt;&lt;property id=&quot;20307&quot; value=&quot;261&quot;/&gt;&lt;/object&gt;&lt;object type=&quot;3&quot; unique_id=&quot;10025&quot;&gt;&lt;property id=&quot;20148&quot; value=&quot;5&quot;/&gt;&lt;property id=&quot;20300&quot; value=&quot;Slide 82&quot;/&gt;&lt;property id=&quot;20307&quot; value=&quot;281&quot;/&gt;&lt;/object&gt;&lt;object type=&quot;3&quot; unique_id=&quot;10026&quot;&gt;&lt;property id=&quot;20148&quot; value=&quot;5&quot;/&gt;&lt;property id=&quot;20300&quot; value=&quot;Slide 86&quot;/&gt;&lt;property id=&quot;20307&quot; value=&quot;262&quot;/&gt;&lt;/object&gt;&lt;object type=&quot;3&quot; unique_id=&quot;10028&quot;&gt;&lt;property id=&quot;20148&quot; value=&quot;5&quot;/&gt;&lt;property id=&quot;20300&quot; value=&quot;Slide 88&quot;/&gt;&lt;property id=&quot;20307&quot; value=&quot;264&quot;/&gt;&lt;/object&gt;&lt;object type=&quot;3&quot; unique_id=&quot;10325&quot;&gt;&lt;property id=&quot;20148&quot; value=&quot;5&quot;/&gt;&lt;property id=&quot;20300&quot; value=&quot;Slide 55&quot;/&gt;&lt;property id=&quot;20307&quot; value=&quot;294&quot;/&gt;&lt;/object&gt;&lt;object type=&quot;3&quot; unique_id=&quot;10326&quot;&gt;&lt;property id=&quot;20148&quot; value=&quot;5&quot;/&gt;&lt;property id=&quot;20300&quot; value=&quot;Slide 56&quot;/&gt;&lt;property id=&quot;20307&quot; value=&quot;295&quot;/&gt;&lt;/object&gt;&lt;object type=&quot;3&quot; unique_id=&quot;10327&quot;&gt;&lt;property id=&quot;20148&quot; value=&quot;5&quot;/&gt;&lt;property id=&quot;20300&quot; value=&quot;Slide 57&quot;/&gt;&lt;property id=&quot;20307&quot; value=&quot;296&quot;/&gt;&lt;/object&gt;&lt;object type=&quot;3&quot; unique_id=&quot;10328&quot;&gt;&lt;property id=&quot;20148&quot; value=&quot;5&quot;/&gt;&lt;property id=&quot;20300&quot; value=&quot;Slide 58&quot;/&gt;&lt;property id=&quot;20307&quot; value=&quot;297&quot;/&gt;&lt;/object&gt;&lt;object type=&quot;3&quot; unique_id=&quot;10329&quot;&gt;&lt;property id=&quot;20148&quot; value=&quot;5&quot;/&gt;&lt;property id=&quot;20300&quot; value=&quot;Slide 69&quot;/&gt;&lt;property id=&quot;20307&quot; value=&quot;292&quot;/&gt;&lt;/object&gt;&lt;object type=&quot;3&quot; unique_id=&quot;10330&quot;&gt;&lt;property id=&quot;20148&quot; value=&quot;5&quot;/&gt;&lt;property id=&quot;20300&quot; value=&quot;Slide 70&quot;/&gt;&lt;property id=&quot;20307&quot; value=&quot;293&quot;/&gt;&lt;/object&gt;&lt;object type=&quot;3&quot; unique_id=&quot;10711&quot;&gt;&lt;property id=&quot;20148&quot; value=&quot;5&quot;/&gt;&lt;property id=&quot;20300&quot; value=&quot;Slide 53&quot;/&gt;&lt;property id=&quot;20307&quot; value=&quot;300&quot;/&gt;&lt;/object&gt;&lt;object type=&quot;3&quot; unique_id=&quot;10712&quot;&gt;&lt;property id=&quot;20148&quot; value=&quot;5&quot;/&gt;&lt;property id=&quot;20300&quot; value=&quot;Slide 54&quot;/&gt;&lt;property id=&quot;20307&quot; value=&quot;301&quot;/&gt;&lt;/object&gt;&lt;object type=&quot;3&quot; unique_id=&quot;10977&quot;&gt;&lt;property id=&quot;20148&quot; value=&quot;5&quot;/&gt;&lt;property id=&quot;20300&quot; value=&quot;Slide 60&quot;/&gt;&lt;property id=&quot;20307&quot; value=&quot;302&quot;/&gt;&lt;/object&gt;&lt;object type=&quot;3&quot; unique_id=&quot;10978&quot;&gt;&lt;property id=&quot;20148&quot; value=&quot;5&quot;/&gt;&lt;property id=&quot;20300&quot; value=&quot;Slide 61&quot;/&gt;&lt;property id=&quot;20307&quot; value=&quot;303&quot;/&gt;&lt;/object&gt;&lt;object type=&quot;3&quot; unique_id=&quot;10979&quot;&gt;&lt;property id=&quot;20148&quot; value=&quot;5&quot;/&gt;&lt;property id=&quot;20300&quot; value=&quot;Slide 62&quot;/&gt;&lt;property id=&quot;20307&quot; value=&quot;304&quot;/&gt;&lt;/object&gt;&lt;object type=&quot;3&quot; unique_id=&quot;10980&quot;&gt;&lt;property id=&quot;20148&quot; value=&quot;5&quot;/&gt;&lt;property id=&quot;20300&quot; value=&quot;Slide 63&quot;/&gt;&lt;property id=&quot;20307&quot; value=&quot;305&quot;/&gt;&lt;/object&gt;&lt;object type=&quot;3&quot; unique_id=&quot;11221&quot;&gt;&lt;property id=&quot;20148&quot; value=&quot;5&quot;/&gt;&lt;property id=&quot;20300&quot; value=&quot;Slide 64&quot;/&gt;&lt;property id=&quot;20307&quot; value=&quot;306&quot;/&gt;&lt;/object&gt;&lt;object type=&quot;3&quot; unique_id=&quot;11222&quot;&gt;&lt;property id=&quot;20148&quot; value=&quot;5&quot;/&gt;&lt;property id=&quot;20300&quot; value=&quot;Slide 65&quot;/&gt;&lt;property id=&quot;20307&quot; value=&quot;307&quot;/&gt;&lt;/object&gt;&lt;object type=&quot;3&quot; unique_id=&quot;11523&quot;&gt;&lt;property id=&quot;20148&quot; value=&quot;5&quot;/&gt;&lt;property id=&quot;20300&quot; value=&quot;Slide 33&quot;/&gt;&lt;property id=&quot;20307&quot; value=&quot;309&quot;/&gt;&lt;/object&gt;&lt;object type=&quot;3&quot; unique_id=&quot;11524&quot;&gt;&lt;property id=&quot;20148&quot; value=&quot;5&quot;/&gt;&lt;property id=&quot;20300&quot; value=&quot;Slide 34&quot;/&gt;&lt;property id=&quot;20307&quot; value=&quot;308&quot;/&gt;&lt;/object&gt;&lt;object type=&quot;3&quot; unique_id=&quot;12112&quot;&gt;&lt;property id=&quot;20148&quot; value=&quot;5&quot;/&gt;&lt;property id=&quot;20300&quot; value=&quot;Slide 47&quot;/&gt;&lt;property id=&quot;20307&quot; value=&quot;314&quot;/&gt;&lt;/object&gt;&lt;object type=&quot;3&quot; unique_id=&quot;12113&quot;&gt;&lt;property id=&quot;20148&quot; value=&quot;5&quot;/&gt;&lt;property id=&quot;20300&quot; value=&quot;Slide 48&quot;/&gt;&lt;property id=&quot;20307&quot; value=&quot;315&quot;/&gt;&lt;/object&gt;&lt;object type=&quot;3&quot; unique_id=&quot;12114&quot;&gt;&lt;property id=&quot;20148&quot; value=&quot;5&quot;/&gt;&lt;property id=&quot;20300&quot; value=&quot;Slide 49&quot;/&gt;&lt;property id=&quot;20307&quot; value=&quot;316&quot;/&gt;&lt;/object&gt;&lt;object type=&quot;3&quot; unique_id=&quot;12293&quot;&gt;&lt;property id=&quot;20148&quot; value=&quot;5&quot;/&gt;&lt;property id=&quot;20300&quot; value=&quot;Slide 37&quot;/&gt;&lt;property id=&quot;20307&quot; value=&quot;317&quot;/&gt;&lt;/object&gt;&lt;object type=&quot;3&quot; unique_id=&quot;12294&quot;&gt;&lt;property id=&quot;20148&quot; value=&quot;5&quot;/&gt;&lt;property id=&quot;20300&quot; value=&quot;Slide 38&quot;/&gt;&lt;property id=&quot;20307&quot; value=&quot;318&quot;/&gt;&lt;/object&gt;&lt;object type=&quot;3&quot; unique_id=&quot;12295&quot;&gt;&lt;property id=&quot;20148&quot; value=&quot;5&quot;/&gt;&lt;property id=&quot;20300&quot; value=&quot;Slide 39&quot;/&gt;&lt;property id=&quot;20307&quot; value=&quot;319&quot;/&gt;&lt;/object&gt;&lt;object type=&quot;3&quot; unique_id=&quot;12421&quot;&gt;&lt;property id=&quot;20148&quot; value=&quot;5&quot;/&gt;&lt;property id=&quot;20300&quot; value=&quot;Slide 3&quot;/&gt;&lt;property id=&quot;20307&quot; value=&quot;320&quot;/&gt;&lt;/object&gt;&lt;object type=&quot;3&quot; unique_id=&quot;12422&quot;&gt;&lt;property id=&quot;20148&quot; value=&quot;5&quot;/&gt;&lt;property id=&quot;20300&quot; value=&quot;Slide 4&quot;/&gt;&lt;property id=&quot;20307&quot; value=&quot;321&quot;/&gt;&lt;/object&gt;&lt;object type=&quot;3&quot; unique_id=&quot;12679&quot;&gt;&lt;property id=&quot;20148&quot; value=&quot;5&quot;/&gt;&lt;property id=&quot;20300&quot; value=&quot;Slide 5&quot;/&gt;&lt;property id=&quot;20307&quot; value=&quot;322&quot;/&gt;&lt;/object&gt;&lt;object type=&quot;3&quot; unique_id=&quot;13135&quot;&gt;&lt;property id=&quot;20148&quot; value=&quot;5&quot;/&gt;&lt;property id=&quot;20300&quot; value=&quot;Slide 8&quot;/&gt;&lt;property id=&quot;20307&quot; value=&quot;323&quot;/&gt;&lt;/object&gt;&lt;object type=&quot;3&quot; unique_id=&quot;13136&quot;&gt;&lt;property id=&quot;20148&quot; value=&quot;5&quot;/&gt;&lt;property id=&quot;20300&quot; value=&quot;Slide 9&quot;/&gt;&lt;property id=&quot;20307&quot; value=&quot;324&quot;/&gt;&lt;/object&gt;&lt;object type=&quot;3&quot; unique_id=&quot;13137&quot;&gt;&lt;property id=&quot;20148&quot; value=&quot;5&quot;/&gt;&lt;property id=&quot;20300&quot; value=&quot;Slide 11&quot;/&gt;&lt;property id=&quot;20307&quot; value=&quot;325&quot;/&gt;&lt;/object&gt;&lt;object type=&quot;3&quot; unique_id=&quot;13138&quot;&gt;&lt;property id=&quot;20148&quot; value=&quot;5&quot;/&gt;&lt;property id=&quot;20300&quot; value=&quot;Slide 12&quot;/&gt;&lt;property id=&quot;20307&quot; value=&quot;326&quot;/&gt;&lt;/object&gt;&lt;object type=&quot;3&quot; unique_id=&quot;13139&quot;&gt;&lt;property id=&quot;20148&quot; value=&quot;5&quot;/&gt;&lt;property id=&quot;20300&quot; value=&quot;Slide 13&quot;/&gt;&lt;property id=&quot;20307&quot; value=&quot;327&quot;/&gt;&lt;/object&gt;&lt;object type=&quot;3&quot; unique_id=&quot;13560&quot;&gt;&lt;property id=&quot;20148&quot; value=&quot;5&quot;/&gt;&lt;property id=&quot;20300&quot; value=&quot;Slide 10&quot;/&gt;&lt;property id=&quot;20307&quot; value=&quot;328&quot;/&gt;&lt;/object&gt;&lt;object type=&quot;3&quot; unique_id=&quot;13561&quot;&gt;&lt;property id=&quot;20148&quot; value=&quot;5&quot;/&gt;&lt;property id=&quot;20300&quot; value=&quot;Slide 14&quot;/&gt;&lt;property id=&quot;20307&quot; value=&quot;329&quot;/&gt;&lt;/object&gt;&lt;object type=&quot;3&quot; unique_id=&quot;13562&quot;&gt;&lt;property id=&quot;20148&quot; value=&quot;5&quot;/&gt;&lt;property id=&quot;20300&quot; value=&quot;Slide 15&quot;/&gt;&lt;property id=&quot;20307&quot; value=&quot;330&quot;/&gt;&lt;/object&gt;&lt;object type=&quot;3&quot; unique_id=&quot;14774&quot;&gt;&lt;property id=&quot;20148&quot; value=&quot;5&quot;/&gt;&lt;property id=&quot;20300&quot; value=&quot;Slide 44&quot;/&gt;&lt;property id=&quot;20307&quot; value=&quot;331&quot;/&gt;&lt;/object&gt;&lt;object type=&quot;3&quot; unique_id=&quot;14775&quot;&gt;&lt;property id=&quot;20148&quot; value=&quot;5&quot;/&gt;&lt;property id=&quot;20300&quot; value=&quot;Slide 45&quot;/&gt;&lt;property id=&quot;20307&quot; value=&quot;332&quot;/&gt;&lt;/object&gt;&lt;object type=&quot;3&quot; unique_id=&quot;14776&quot;&gt;&lt;property id=&quot;20148&quot; value=&quot;5&quot;/&gt;&lt;property id=&quot;20300&quot; value=&quot;Slide 46&quot;/&gt;&lt;property id=&quot;20307&quot; value=&quot;333&quot;/&gt;&lt;/object&gt;&lt;object type=&quot;3&quot; unique_id=&quot;15841&quot;&gt;&lt;property id=&quot;20148&quot; value=&quot;5&quot;/&gt;&lt;property id=&quot;20300&quot; value=&quot;Slide 6&quot;/&gt;&lt;property id=&quot;20307&quot; value=&quot;340&quot;/&gt;&lt;/object&gt;&lt;object type=&quot;3&quot; unique_id=&quot;15842&quot;&gt;&lt;property id=&quot;20148&quot; value=&quot;5&quot;/&gt;&lt;property id=&quot;20300&quot; value=&quot;Slide 16&quot;/&gt;&lt;property id=&quot;20307&quot; value=&quot;339&quot;/&gt;&lt;/object&gt;&lt;object type=&quot;3&quot; unique_id=&quot;15843&quot;&gt;&lt;property id=&quot;20148&quot; value=&quot;5&quot;/&gt;&lt;property id=&quot;20300&quot; value=&quot;Slide 19&quot;/&gt;&lt;property id=&quot;20307&quot; value=&quot;334&quot;/&gt;&lt;/object&gt;&lt;object type=&quot;3&quot; unique_id=&quot;15844&quot;&gt;&lt;property id=&quot;20148&quot; value=&quot;5&quot;/&gt;&lt;property id=&quot;20300&quot; value=&quot;Slide 20&quot;/&gt;&lt;property id=&quot;20307&quot; value=&quot;335&quot;/&gt;&lt;/object&gt;&lt;object type=&quot;3&quot; unique_id=&quot;15845&quot;&gt;&lt;property id=&quot;20148&quot; value=&quot;5&quot;/&gt;&lt;property id=&quot;20300&quot; value=&quot;Slide 21&quot;/&gt;&lt;property id=&quot;20307&quot; value=&quot;336&quot;/&gt;&lt;/object&gt;&lt;object type=&quot;3&quot; unique_id=&quot;15846&quot;&gt;&lt;property id=&quot;20148&quot; value=&quot;5&quot;/&gt;&lt;property id=&quot;20300&quot; value=&quot;Slide 22&quot;/&gt;&lt;property id=&quot;20307&quot; value=&quot;337&quot;/&gt;&lt;/object&gt;&lt;object type=&quot;3&quot; unique_id=&quot;15847&quot;&gt;&lt;property id=&quot;20148&quot; value=&quot;5&quot;/&gt;&lt;property id=&quot;20300&quot; value=&quot;Slide 23&quot;/&gt;&lt;property id=&quot;20307&quot; value=&quot;338&quot;/&gt;&lt;/object&gt;&lt;object type=&quot;3&quot; unique_id=&quot;15848&quot;&gt;&lt;property id=&quot;20148&quot; value=&quot;5&quot;/&gt;&lt;property id=&quot;20300&quot; value=&quot;Slide 31&quot;/&gt;&lt;property id=&quot;20307&quot; value=&quot;341&quot;/&gt;&lt;/object&gt;&lt;object type=&quot;3&quot; unique_id=&quot;15849&quot;&gt;&lt;property id=&quot;20148&quot; value=&quot;5&quot;/&gt;&lt;property id=&quot;20300&quot; value=&quot;Slide 66&quot;/&gt;&lt;property id=&quot;20307&quot; value=&quot;342&quot;/&gt;&lt;/object&gt;&lt;object type=&quot;3&quot; unique_id=&quot;16530&quot;&gt;&lt;property id=&quot;20148&quot; value=&quot;5&quot;/&gt;&lt;property id=&quot;20300&quot; value=&quot;Slide 87&quot;/&gt;&lt;property id=&quot;20307&quot; value=&quot;343&quot;/&gt;&lt;/object&gt;&lt;object type=&quot;3&quot; unique_id=&quot;17156&quot;&gt;&lt;property id=&quot;20148&quot; value=&quot;5&quot;/&gt;&lt;property id=&quot;20300&quot; value=&quot;Slide 24&quot;/&gt;&lt;property id=&quot;20307&quot; value=&quot;345&quot;/&gt;&lt;/object&gt;&lt;object type=&quot;3&quot; unique_id=&quot;17510&quot;&gt;&lt;property id=&quot;20148&quot; value=&quot;5&quot;/&gt;&lt;property id=&quot;20300&quot; value=&quot;Slide 26&quot;/&gt;&lt;property id=&quot;20307&quot; value=&quot;346&quot;/&gt;&lt;/object&gt;&lt;object type=&quot;3&quot; unique_id=&quot;17511&quot;&gt;&lt;property id=&quot;20148&quot; value=&quot;5&quot;/&gt;&lt;property id=&quot;20300&quot; value=&quot;Slide 27&quot;/&gt;&lt;property id=&quot;20307&quot; value=&quot;347&quot;/&gt;&lt;/object&gt;&lt;object type=&quot;3&quot; unique_id=&quot;18773&quot;&gt;&lt;property id=&quot;20148&quot; value=&quot;5&quot;/&gt;&lt;property id=&quot;20300&quot; value=&quot;Slide 75&quot;/&gt;&lt;property id=&quot;20307&quot; value=&quot;348&quot;/&gt;&lt;/object&gt;&lt;object type=&quot;3&quot; unique_id=&quot;18774&quot;&gt;&lt;property id=&quot;20148&quot; value=&quot;5&quot;/&gt;&lt;property id=&quot;20300&quot; value=&quot;Slide 76&quot;/&gt;&lt;property id=&quot;20307&quot; value=&quot;349&quot;/&gt;&lt;/object&gt;&lt;object type=&quot;3&quot; unique_id=&quot;18775&quot;&gt;&lt;property id=&quot;20148&quot; value=&quot;5&quot;/&gt;&lt;property id=&quot;20300&quot; value=&quot;Slide 77&quot;/&gt;&lt;property id=&quot;20307&quot; value=&quot;350&quot;/&gt;&lt;/object&gt;&lt;object type=&quot;3&quot; unique_id=&quot;18776&quot;&gt;&lt;property id=&quot;20148&quot; value=&quot;5&quot;/&gt;&lt;property id=&quot;20300&quot; value=&quot;Slide 78&quot;/&gt;&lt;property id=&quot;20307&quot; value=&quot;351&quot;/&gt;&lt;/object&gt;&lt;object type=&quot;3&quot; unique_id=&quot;18777&quot;&gt;&lt;property id=&quot;20148&quot; value=&quot;5&quot;/&gt;&lt;property id=&quot;20300&quot; value=&quot;Slide 79&quot;/&gt;&lt;property id=&quot;20307&quot; value=&quot;352&quot;/&gt;&lt;/object&gt;&lt;object type=&quot;3&quot; unique_id=&quot;19667&quot;&gt;&lt;property id=&quot;20148&quot; value=&quot;5&quot;/&gt;&lt;property id=&quot;20300&quot; value=&quot;Slide 50&quot;/&gt;&lt;property id=&quot;20307&quot; value=&quot;353&quot;/&gt;&lt;/object&gt;&lt;object type=&quot;3&quot; unique_id=&quot;19668&quot;&gt;&lt;property id=&quot;20148&quot; value=&quot;5&quot;/&gt;&lt;property id=&quot;20300&quot; value=&quot;Slide 51&quot;/&gt;&lt;property id=&quot;20307&quot; value=&quot;355&quot;/&gt;&lt;/object&gt;&lt;object type=&quot;3&quot; unique_id=&quot;20256&quot;&gt;&lt;property id=&quot;20148&quot; value=&quot;5&quot;/&gt;&lt;property id=&quot;20300&quot; value=&quot;Slide 83&quot;/&gt;&lt;property id=&quot;20307&quot; value=&quot;356&quot;/&gt;&lt;/object&gt;&lt;object type=&quot;3&quot; unique_id=&quot;20257&quot;&gt;&lt;property id=&quot;20148&quot; value=&quot;5&quot;/&gt;&lt;property id=&quot;20300&quot; value=&quot;Slide 84&quot;/&gt;&lt;property id=&quot;20307&quot; value=&quot;357&quot;/&gt;&lt;/object&gt;&lt;object type=&quot;3&quot; unique_id=&quot;20350&quot;&gt;&lt;property id=&quot;20148&quot; value=&quot;5&quot;/&gt;&lt;property id=&quot;20300&quot; value=&quot;Slide 2&quot;/&gt;&lt;property id=&quot;20307&quot; value=&quot;358&quot;/&gt;&lt;/object&gt;&lt;object type=&quot;3&quot; unique_id=&quot;20719&quot;&gt;&lt;property id=&quot;20148&quot; value=&quot;5&quot;/&gt;&lt;property id=&quot;20300&quot; value=&quot;Slide 85&quot;/&gt;&lt;property id=&quot;20307&quot; value=&quot;359&quot;/&gt;&lt;/object&gt;&lt;object type=&quot;3&quot; unique_id=&quot;21185&quot;&gt;&lt;property id=&quot;20148&quot; value=&quot;5&quot;/&gt;&lt;property id=&quot;20300&quot; value=&quot;Slide 43&quot;/&gt;&lt;property id=&quot;20307&quot; value=&quot;361&quot;/&gt;&lt;/object&gt;&lt;object type=&quot;3&quot; unique_id=&quot;21186&quot;&gt;&lt;property id=&quot;20148&quot; value=&quot;5&quot;/&gt;&lt;property id=&quot;20300&quot; value=&quot;Slide 80&quot;/&gt;&lt;property id=&quot;20307&quot; value=&quot;360&quot;/&gt;&lt;/object&gt;&lt;object type=&quot;3&quot; unique_id=&quot;21998&quot;&gt;&lt;property id=&quot;20148&quot; value=&quot;5&quot;/&gt;&lt;property id=&quot;20300&quot; value=&quot;Slide 40&quot;/&gt;&lt;property id=&quot;20307&quot; value=&quot;362&quot;/&gt;&lt;/object&gt;&lt;object type=&quot;3&quot; unique_id=&quot;21999&quot;&gt;&lt;property id=&quot;20148&quot; value=&quot;5&quot;/&gt;&lt;property id=&quot;20300&quot; value=&quot;Slide 41&quot;/&gt;&lt;property id=&quot;20307&quot; value=&quot;363&quot;/&gt;&lt;/object&gt;&lt;object type=&quot;3&quot; unique_id=&quot;22000&quot;&gt;&lt;property id=&quot;20148&quot; value=&quot;5&quot;/&gt;&lt;property id=&quot;20300&quot; value=&quot;Slide 42&quot;/&gt;&lt;property id=&quot;20307&quot; value=&quot;364&quot;/&gt;&lt;/object&gt;&lt;/object&gt;&lt;object type=&quot;8&quot; unique_id=&quot;1007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33136</TotalTime>
  <Words>4667</Words>
  <Application>Microsoft Office PowerPoint</Application>
  <PresentationFormat>On-screen Show (4:3)</PresentationFormat>
  <Paragraphs>285</Paragraphs>
  <Slides>29</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Arial</vt:lpstr>
      <vt:lpstr>Calibri</vt:lpstr>
      <vt:lpstr>Sylfaen</vt:lpstr>
      <vt:lpstr>Symbol</vt:lpstr>
      <vt:lpstr>Times New Roman</vt:lpstr>
      <vt:lpstr>Wingdings</vt:lpstr>
      <vt:lpstr>Office Theme</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Mirjana</dc:creator>
  <cp:lastModifiedBy>Goran Filipovic</cp:lastModifiedBy>
  <cp:revision>184</cp:revision>
  <dcterms:created xsi:type="dcterms:W3CDTF">2021-04-02T14:07:34Z</dcterms:created>
  <dcterms:modified xsi:type="dcterms:W3CDTF">2021-10-21T14:55:42Z</dcterms:modified>
</cp:coreProperties>
</file>