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60" r:id="rId4"/>
    <p:sldId id="296" r:id="rId5"/>
    <p:sldId id="276" r:id="rId6"/>
    <p:sldId id="277" r:id="rId7"/>
    <p:sldId id="278" r:id="rId8"/>
    <p:sldId id="265" r:id="rId9"/>
    <p:sldId id="289" r:id="rId10"/>
    <p:sldId id="279" r:id="rId11"/>
    <p:sldId id="280" r:id="rId12"/>
    <p:sldId id="282" r:id="rId13"/>
    <p:sldId id="281" r:id="rId14"/>
    <p:sldId id="297" r:id="rId15"/>
    <p:sldId id="283" r:id="rId16"/>
    <p:sldId id="284" r:id="rId17"/>
    <p:sldId id="285" r:id="rId18"/>
    <p:sldId id="286" r:id="rId19"/>
    <p:sldId id="287" r:id="rId20"/>
    <p:sldId id="291" r:id="rId21"/>
    <p:sldId id="293" r:id="rId22"/>
    <p:sldId id="294" r:id="rId23"/>
    <p:sldId id="288" r:id="rId24"/>
    <p:sldId id="263" r:id="rId2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image" Target="../media/image40.wmf"/><Relationship Id="rId7" Type="http://schemas.openxmlformats.org/officeDocument/2006/relationships/image" Target="../media/image44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37.wmf"/><Relationship Id="rId1" Type="http://schemas.openxmlformats.org/officeDocument/2006/relationships/image" Target="../media/image53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4" Type="http://schemas.openxmlformats.org/officeDocument/2006/relationships/image" Target="../media/image3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CC5C83D-C5A3-4396-91FE-0992E5BE7464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7227E31-704E-45EA-A669-F532073FE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F23EF81-0668-4193-AE25-7D6371CFAEC9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FC98329-A9B3-4092-9DDE-BE7ED1A9D4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78F2-3CFA-4DD8-BFED-F4CB9E7BC77C}" type="datetime1">
              <a:rPr lang="en-US" smtClean="0"/>
              <a:pPr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634DB-3D0E-4444-AC55-B43A06532E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0824-3DA7-4933-9A0A-B1F0B19361BA}" type="datetime1">
              <a:rPr lang="en-US" smtClean="0"/>
              <a:pPr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634DB-3D0E-4444-AC55-B43A06532E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0285F-92FC-4224-9D5B-7AB7ABCB8580}" type="datetime1">
              <a:rPr lang="en-US" smtClean="0"/>
              <a:pPr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634DB-3D0E-4444-AC55-B43A06532E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FDAFE-C024-4CF7-B3D3-EB3BB62D5E5B}" type="datetime1">
              <a:rPr lang="en-US" smtClean="0"/>
              <a:pPr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634DB-3D0E-4444-AC55-B43A06532E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8188F-40F1-40F6-A5CC-AAD1D8A9B05A}" type="datetime1">
              <a:rPr lang="en-US" smtClean="0"/>
              <a:pPr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634DB-3D0E-4444-AC55-B43A06532E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9D96D-A737-4A7B-8A17-2B9ADABC8732}" type="datetime1">
              <a:rPr lang="en-US" smtClean="0"/>
              <a:pPr/>
              <a:t>10/13/2021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634DB-3D0E-4444-AC55-B43A06532E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2305-6AEC-4537-BD6C-718BC93C9CAC}" type="datetime1">
              <a:rPr lang="en-US" smtClean="0"/>
              <a:pPr/>
              <a:t>10/13/2021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634DB-3D0E-4444-AC55-B43A06532E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BC968-DDF5-4865-9145-A3D15D2F2FB8}" type="datetime1">
              <a:rPr lang="en-US" smtClean="0"/>
              <a:pPr/>
              <a:t>10/13/2021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634DB-3D0E-4444-AC55-B43A06532E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97B36-4B34-4E25-8604-173340709D42}" type="datetime1">
              <a:rPr lang="en-US" smtClean="0"/>
              <a:pPr/>
              <a:t>10/13/2021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634DB-3D0E-4444-AC55-B43A06532E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09A19-13B1-422C-83C0-138431065013}" type="datetime1">
              <a:rPr lang="en-US" smtClean="0"/>
              <a:pPr/>
              <a:t>10/13/2021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634DB-3D0E-4444-AC55-B43A06532E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43BB-7523-4928-AB34-AB56594A2500}" type="datetime1">
              <a:rPr lang="en-US" smtClean="0"/>
              <a:pPr/>
              <a:t>10/13/2021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634DB-3D0E-4444-AC55-B43A06532E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185D4-A671-4515-8D07-2423791C2469}" type="datetime1">
              <a:rPr lang="en-US" smtClean="0"/>
              <a:pPr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634DB-3D0E-4444-AC55-B43A06532E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1.png"/><Relationship Id="rId4" Type="http://schemas.openxmlformats.org/officeDocument/2006/relationships/oleObject" Target="../embeddings/oleObject26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2.bin"/><Relationship Id="rId11" Type="http://schemas.openxmlformats.org/officeDocument/2006/relationships/image" Target="../media/image1.png"/><Relationship Id="rId5" Type="http://schemas.openxmlformats.org/officeDocument/2006/relationships/oleObject" Target="../embeddings/oleObject31.bin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0.bin"/><Relationship Id="rId9" Type="http://schemas.openxmlformats.org/officeDocument/2006/relationships/oleObject" Target="../embeddings/oleObject3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9.bin"/><Relationship Id="rId5" Type="http://schemas.openxmlformats.org/officeDocument/2006/relationships/oleObject" Target="../embeddings/oleObject38.bin"/><Relationship Id="rId4" Type="http://schemas.openxmlformats.org/officeDocument/2006/relationships/image" Target="../media/image49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42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45.bin"/><Relationship Id="rId4" Type="http://schemas.openxmlformats.org/officeDocument/2006/relationships/oleObject" Target="../embeddings/oleObject44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48.bin"/><Relationship Id="rId5" Type="http://schemas.openxmlformats.org/officeDocument/2006/relationships/oleObject" Target="../embeddings/oleObject47.bin"/><Relationship Id="rId4" Type="http://schemas.openxmlformats.org/officeDocument/2006/relationships/oleObject" Target="../embeddings/oleObject46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2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2800" b="1" cap="all" dirty="0"/>
              <a:t>MASS MINIMIZATION OF AN AFG TIMOSHENKO BEAM WITH A COUPLED AXIAL AND BENDING VIBRATIONS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91000"/>
            <a:ext cx="6400800" cy="1143000"/>
          </a:xfrm>
        </p:spPr>
        <p:txBody>
          <a:bodyPr>
            <a:normAutofit fontScale="77500" lnSpcReduction="20000"/>
          </a:bodyPr>
          <a:lstStyle/>
          <a:p>
            <a:r>
              <a:rPr lang="en-US" sz="2300" b="1" dirty="0"/>
              <a:t>Aleksandar M. </a:t>
            </a:r>
            <a:r>
              <a:rPr lang="en-US" sz="2300" b="1" dirty="0" err="1"/>
              <a:t>Obradović</a:t>
            </a:r>
            <a:r>
              <a:rPr lang="en-US" sz="2300" b="1" dirty="0"/>
              <a:t> </a:t>
            </a:r>
            <a:r>
              <a:rPr lang="sr-Latn-RS" sz="2300" b="1" dirty="0" smtClean="0"/>
              <a:t>, PhD,  Professor</a:t>
            </a:r>
          </a:p>
          <a:p>
            <a:r>
              <a:rPr lang="sr-Latn-RS" sz="2300" b="1" dirty="0" smtClean="0"/>
              <a:t>University of Belgrade, Faculty of Mechanical Engineering</a:t>
            </a:r>
          </a:p>
          <a:p>
            <a:r>
              <a:rPr lang="sr-Latn-RS" sz="2300" b="1" dirty="0" smtClean="0"/>
              <a:t>Corresponding member of</a:t>
            </a:r>
          </a:p>
          <a:p>
            <a:r>
              <a:rPr lang="sr-Latn-RS" sz="2300" b="1" dirty="0" smtClean="0"/>
              <a:t> Serbian Academy of Nonlinear Sciences ( SANS )</a:t>
            </a:r>
            <a:endParaRPr lang="en-US" sz="2300" b="1" dirty="0"/>
          </a:p>
          <a:p>
            <a:endParaRPr lang="en-US" dirty="0"/>
          </a:p>
        </p:txBody>
      </p:sp>
      <p:pic>
        <p:nvPicPr>
          <p:cNvPr id="4" name="Picture 3" descr="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0" y="0"/>
            <a:ext cx="609600" cy="86698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47800" y="5562600"/>
            <a:ext cx="632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dirty="0"/>
              <a:t>Belgrade</a:t>
            </a:r>
            <a:r>
              <a:rPr lang="en-US" dirty="0"/>
              <a:t>, </a:t>
            </a:r>
            <a:r>
              <a:rPr lang="sr-Latn-RS" dirty="0"/>
              <a:t>October</a:t>
            </a:r>
            <a:r>
              <a:rPr lang="en-US" dirty="0"/>
              <a:t> 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Contour conditions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Left end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Right end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634DB-3D0E-4444-AC55-B43A06532EDC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914401" y="2362200"/>
          <a:ext cx="4114800" cy="463639"/>
        </p:xfrm>
        <a:graphic>
          <a:graphicData uri="http://schemas.openxmlformats.org/presentationml/2006/ole">
            <p:oleObj spid="_x0000_s44036" name="Equation" r:id="rId3" imgW="43281600" imgH="4876800" progId="Equation.DSMT4">
              <p:embed/>
            </p:oleObj>
          </a:graphicData>
        </a:graphic>
      </p:graphicFrame>
      <p:graphicFrame>
        <p:nvGraphicFramePr>
          <p:cNvPr id="44035" name="Object 3"/>
          <p:cNvGraphicFramePr>
            <a:graphicFrameLocks noChangeAspect="1"/>
          </p:cNvGraphicFramePr>
          <p:nvPr/>
        </p:nvGraphicFramePr>
        <p:xfrm>
          <a:off x="928662" y="4143380"/>
          <a:ext cx="6282814" cy="1828800"/>
        </p:xfrm>
        <a:graphic>
          <a:graphicData uri="http://schemas.openxmlformats.org/presentationml/2006/ole">
            <p:oleObj spid="_x0000_s44037" name="Equation" r:id="rId4" imgW="64922400" imgH="18897600" progId="Equation.DSMT4">
              <p:embed/>
            </p:oleObj>
          </a:graphicData>
        </a:graphic>
      </p:graphicFrame>
      <p:pic>
        <p:nvPicPr>
          <p:cNvPr id="7" name="Picture 6" descr="logo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382000" y="0"/>
            <a:ext cx="609600" cy="86698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/>
              <a:t>Shape optimization by applying </a:t>
            </a:r>
            <a:r>
              <a:rPr lang="en-US" sz="3200" b="1" dirty="0" err="1"/>
              <a:t>Pontryagin’s</a:t>
            </a:r>
            <a:r>
              <a:rPr lang="en-US" sz="3200" b="1" dirty="0"/>
              <a:t> maximum principle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Pontryagin’s</a:t>
            </a:r>
            <a:r>
              <a:rPr lang="en-US" dirty="0"/>
              <a:t> function: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Coupled system of equations: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634DB-3D0E-4444-AC55-B43A06532EDC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914400" y="2209800"/>
          <a:ext cx="8001000" cy="1192457"/>
        </p:xfrm>
        <a:graphic>
          <a:graphicData uri="http://schemas.openxmlformats.org/presentationml/2006/ole">
            <p:oleObj spid="_x0000_s45060" name="Equation" r:id="rId3" imgW="126796800" imgH="18897600" progId="Equation.DSMT4">
              <p:embed/>
            </p:oleObj>
          </a:graphicData>
        </a:graphic>
      </p:graphicFrame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5059" name="Object 3"/>
          <p:cNvGraphicFramePr>
            <a:graphicFrameLocks noChangeAspect="1"/>
          </p:cNvGraphicFramePr>
          <p:nvPr/>
        </p:nvGraphicFramePr>
        <p:xfrm>
          <a:off x="914400" y="4572000"/>
          <a:ext cx="7721600" cy="1447800"/>
        </p:xfrm>
        <a:graphic>
          <a:graphicData uri="http://schemas.openxmlformats.org/presentationml/2006/ole">
            <p:oleObj spid="_x0000_s45061" name="Equation" r:id="rId4" imgW="113690400" imgH="21336000" progId="Equation.DSMT4">
              <p:embed/>
            </p:oleObj>
          </a:graphicData>
        </a:graphic>
      </p:graphicFrame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382000" y="0"/>
            <a:ext cx="609600" cy="866986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Shape optimization of a cantilever beam by applying </a:t>
            </a:r>
            <a:r>
              <a:rPr lang="en-US" sz="3200" b="1" dirty="0" err="1"/>
              <a:t>Pontryagin’s</a:t>
            </a:r>
            <a:r>
              <a:rPr lang="en-US" sz="3200" b="1" dirty="0"/>
              <a:t> maximum principle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Additional state quantity </a:t>
            </a:r>
            <a:r>
              <a:rPr lang="en-US" i="1" dirty="0"/>
              <a:t>Z</a:t>
            </a:r>
            <a:r>
              <a:rPr lang="en-US" dirty="0"/>
              <a:t> such that</a:t>
            </a:r>
          </a:p>
          <a:p>
            <a:endParaRPr lang="en-US" dirty="0"/>
          </a:p>
          <a:p>
            <a:r>
              <a:rPr lang="en-US" dirty="0" err="1"/>
              <a:t>Transversality</a:t>
            </a:r>
            <a:r>
              <a:rPr lang="en-US" dirty="0"/>
              <a:t> conditions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Variation dependencies at the left/right end: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634DB-3D0E-4444-AC55-B43A06532EDC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46082" name="Object 2"/>
          <p:cNvGraphicFramePr>
            <a:graphicFrameLocks noChangeAspect="1"/>
          </p:cNvGraphicFramePr>
          <p:nvPr/>
        </p:nvGraphicFramePr>
        <p:xfrm>
          <a:off x="914400" y="2133600"/>
          <a:ext cx="1828800" cy="609600"/>
        </p:xfrm>
        <a:graphic>
          <a:graphicData uri="http://schemas.openxmlformats.org/presentationml/2006/ole">
            <p:oleObj spid="_x0000_s46086" name="Equation" r:id="rId3" imgW="28346400" imgH="9448800" progId="Equation.DSMT4">
              <p:embed/>
            </p:oleObj>
          </a:graphicData>
        </a:graphic>
      </p:graphicFrame>
      <p:graphicFrame>
        <p:nvGraphicFramePr>
          <p:cNvPr id="46083" name="Object 3"/>
          <p:cNvGraphicFramePr>
            <a:graphicFrameLocks noChangeAspect="1"/>
          </p:cNvGraphicFramePr>
          <p:nvPr/>
        </p:nvGraphicFramePr>
        <p:xfrm>
          <a:off x="838200" y="3429000"/>
          <a:ext cx="6324600" cy="994595"/>
        </p:xfrm>
        <a:graphic>
          <a:graphicData uri="http://schemas.openxmlformats.org/presentationml/2006/ole">
            <p:oleObj spid="_x0000_s46087" name="Equation" r:id="rId4" imgW="75590400" imgH="11887200" progId="Equation.DSMT4">
              <p:embed/>
            </p:oleObj>
          </a:graphicData>
        </a:graphic>
      </p:graphicFrame>
      <p:graphicFrame>
        <p:nvGraphicFramePr>
          <p:cNvPr id="46084" name="Object 4"/>
          <p:cNvGraphicFramePr>
            <a:graphicFrameLocks noChangeAspect="1"/>
          </p:cNvGraphicFramePr>
          <p:nvPr/>
        </p:nvGraphicFramePr>
        <p:xfrm>
          <a:off x="838200" y="5181600"/>
          <a:ext cx="2786063" cy="809625"/>
        </p:xfrm>
        <a:graphic>
          <a:graphicData uri="http://schemas.openxmlformats.org/presentationml/2006/ole">
            <p:oleObj spid="_x0000_s46088" name="Equation" r:id="rId5" imgW="35661600" imgH="10363200" progId="Equation.DSMT4">
              <p:embed/>
            </p:oleObj>
          </a:graphicData>
        </a:graphic>
      </p:graphicFrame>
      <p:graphicFrame>
        <p:nvGraphicFramePr>
          <p:cNvPr id="46085" name="Object 5"/>
          <p:cNvGraphicFramePr>
            <a:graphicFrameLocks noChangeAspect="1"/>
          </p:cNvGraphicFramePr>
          <p:nvPr/>
        </p:nvGraphicFramePr>
        <p:xfrm>
          <a:off x="3517900" y="5181600"/>
          <a:ext cx="5035550" cy="1295400"/>
        </p:xfrm>
        <a:graphic>
          <a:graphicData uri="http://schemas.openxmlformats.org/presentationml/2006/ole">
            <p:oleObj spid="_x0000_s46089" name="Equation" r:id="rId6" imgW="73456800" imgH="18897600" progId="Equation.DSMT4">
              <p:embed/>
            </p:oleObj>
          </a:graphicData>
        </a:graphic>
      </p:graphicFrame>
      <p:pic>
        <p:nvPicPr>
          <p:cNvPr id="11" name="Picture 10" descr="logo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382000" y="0"/>
            <a:ext cx="609600" cy="866986"/>
          </a:xfrm>
          <a:prstGeom prst="rect">
            <a:avLst/>
          </a:prstGeom>
        </p:spPr>
      </p:pic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/>
              <a:t>Shape optimization of a cantilever beam by applying </a:t>
            </a:r>
            <a:r>
              <a:rPr lang="en-US" sz="3600" b="1" dirty="0" err="1"/>
              <a:t>Pontryagin’s</a:t>
            </a:r>
            <a:r>
              <a:rPr lang="en-US" sz="3600" b="1" dirty="0"/>
              <a:t> maximum principl</a:t>
            </a:r>
            <a:r>
              <a:rPr lang="en-US" b="1" dirty="0"/>
              <a:t>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Transversality</a:t>
            </a:r>
            <a:r>
              <a:rPr lang="en-US" dirty="0"/>
              <a:t> conditions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Costate</a:t>
            </a:r>
            <a:r>
              <a:rPr lang="en-US" dirty="0"/>
              <a:t> vector coordinates are expressed via state quantities using the scalar parameter </a:t>
            </a:r>
            <a:r>
              <a:rPr lang="en-US" i="1" dirty="0"/>
              <a:t>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634DB-3D0E-4444-AC55-B43A06532EDC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47106" name="Object 2"/>
          <p:cNvGraphicFramePr>
            <a:graphicFrameLocks noChangeAspect="1"/>
          </p:cNvGraphicFramePr>
          <p:nvPr/>
        </p:nvGraphicFramePr>
        <p:xfrm>
          <a:off x="893763" y="2133600"/>
          <a:ext cx="4459287" cy="1698625"/>
        </p:xfrm>
        <a:graphic>
          <a:graphicData uri="http://schemas.openxmlformats.org/presentationml/2006/ole">
            <p:oleObj spid="_x0000_s47109" name="Equation" r:id="rId3" imgW="70408800" imgH="26822400" progId="Equation.DSMT4">
              <p:embed/>
            </p:oleObj>
          </a:graphicData>
        </a:graphic>
      </p:graphicFrame>
      <p:graphicFrame>
        <p:nvGraphicFramePr>
          <p:cNvPr id="47107" name="Object 3"/>
          <p:cNvGraphicFramePr>
            <a:graphicFrameLocks noChangeAspect="1"/>
          </p:cNvGraphicFramePr>
          <p:nvPr/>
        </p:nvGraphicFramePr>
        <p:xfrm>
          <a:off x="1752600" y="3962400"/>
          <a:ext cx="990600" cy="381000"/>
        </p:xfrm>
        <a:graphic>
          <a:graphicData uri="http://schemas.openxmlformats.org/presentationml/2006/ole">
            <p:oleObj spid="_x0000_s47110" name="Equation" r:id="rId4" imgW="15849600" imgH="6096000" progId="Equation.DSMT4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66800" y="3962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Also:</a:t>
            </a:r>
          </a:p>
        </p:txBody>
      </p:sp>
      <p:graphicFrame>
        <p:nvGraphicFramePr>
          <p:cNvPr id="47108" name="Object 4"/>
          <p:cNvGraphicFramePr>
            <a:graphicFrameLocks noChangeAspect="1"/>
          </p:cNvGraphicFramePr>
          <p:nvPr/>
        </p:nvGraphicFramePr>
        <p:xfrm>
          <a:off x="941561" y="5638800"/>
          <a:ext cx="7315200" cy="457200"/>
        </p:xfrm>
        <a:graphic>
          <a:graphicData uri="http://schemas.openxmlformats.org/presentationml/2006/ole">
            <p:oleObj spid="_x0000_s47111" name="Equation" r:id="rId5" imgW="92659200" imgH="5791200" progId="Equation.DSMT4">
              <p:embed/>
            </p:oleObj>
          </a:graphicData>
        </a:graphic>
      </p:graphicFrame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382000" y="0"/>
            <a:ext cx="609600" cy="866986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Shape optimization of a cantilever beam by applying </a:t>
            </a:r>
            <a:r>
              <a:rPr lang="en-US" sz="3200" b="1" dirty="0" err="1" smtClean="0"/>
              <a:t>Pontryagin’s</a:t>
            </a:r>
            <a:r>
              <a:rPr lang="en-US" sz="3200" b="1" dirty="0" smtClean="0"/>
              <a:t> maximum principle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 </a:t>
            </a:r>
            <a:r>
              <a:rPr lang="sr-Latn-RS" dirty="0" smtClean="0"/>
              <a:t>D</a:t>
            </a:r>
            <a:r>
              <a:rPr lang="en-US" dirty="0" err="1" smtClean="0"/>
              <a:t>ifferential</a:t>
            </a:r>
            <a:r>
              <a:rPr lang="en-US" dirty="0" smtClean="0"/>
              <a:t> </a:t>
            </a:r>
            <a:r>
              <a:rPr lang="en-US" dirty="0" smtClean="0"/>
              <a:t>equations of the coupled system </a:t>
            </a:r>
            <a:r>
              <a:rPr lang="en-US" dirty="0" smtClean="0"/>
              <a:t> </a:t>
            </a:r>
            <a:r>
              <a:rPr lang="en-US" dirty="0" smtClean="0"/>
              <a:t>are reduced to the governing </a:t>
            </a:r>
            <a:r>
              <a:rPr lang="en-US" dirty="0" smtClean="0"/>
              <a:t>system</a:t>
            </a:r>
            <a:r>
              <a:rPr lang="sr-Latn-RS" dirty="0" smtClean="0"/>
              <a:t>.</a:t>
            </a:r>
          </a:p>
          <a:p>
            <a:r>
              <a:rPr lang="sr-Latn-RS" dirty="0" err="1" smtClean="0"/>
              <a:t>T</a:t>
            </a:r>
            <a:r>
              <a:rPr lang="en-US" dirty="0" err="1" smtClean="0"/>
              <a:t>ransversaility</a:t>
            </a:r>
            <a:r>
              <a:rPr lang="en-US" dirty="0" smtClean="0"/>
              <a:t> </a:t>
            </a:r>
            <a:r>
              <a:rPr lang="en-US" dirty="0" smtClean="0"/>
              <a:t>conditions </a:t>
            </a:r>
            <a:r>
              <a:rPr lang="en-US" dirty="0" smtClean="0"/>
              <a:t>are </a:t>
            </a:r>
            <a:r>
              <a:rPr lang="en-US" dirty="0" smtClean="0"/>
              <a:t>satisfied in the case when the conditions at the left end </a:t>
            </a:r>
            <a:r>
              <a:rPr lang="en-US" dirty="0" smtClean="0"/>
              <a:t> </a:t>
            </a:r>
            <a:r>
              <a:rPr lang="en-US" dirty="0" smtClean="0"/>
              <a:t>and at the right end </a:t>
            </a:r>
            <a:r>
              <a:rPr lang="en-US" dirty="0" smtClean="0"/>
              <a:t>are satisfied</a:t>
            </a:r>
            <a:r>
              <a:rPr lang="sr-Latn-RS" dirty="0" smtClean="0"/>
              <a:t>.</a:t>
            </a:r>
          </a:p>
          <a:p>
            <a:pPr lvl="0"/>
            <a:r>
              <a:rPr lang="en-US" dirty="0" smtClean="0"/>
              <a:t>The coupled system and conditions of </a:t>
            </a:r>
            <a:r>
              <a:rPr lang="en-US" dirty="0" err="1" smtClean="0"/>
              <a:t>transversality</a:t>
            </a:r>
            <a:r>
              <a:rPr lang="en-US" dirty="0" smtClean="0"/>
              <a:t> are excluded from further solving, which doubles the number of differential equations and missing initial conditions</a:t>
            </a:r>
            <a:r>
              <a:rPr lang="en-US" dirty="0" smtClean="0"/>
              <a:t>.</a:t>
            </a:r>
            <a:endParaRPr lang="sr-Latn-RS" dirty="0" smtClean="0"/>
          </a:p>
          <a:p>
            <a:pPr lvl="0"/>
            <a:r>
              <a:rPr lang="sr-Latn-CS" dirty="0" smtClean="0"/>
              <a:t> </a:t>
            </a:r>
            <a:r>
              <a:rPr lang="sr-Latn-CS" dirty="0" smtClean="0"/>
              <a:t>Atanackovi</a:t>
            </a:r>
            <a:r>
              <a:rPr lang="sr-Cyrl-CS" dirty="0" smtClean="0"/>
              <a:t>c</a:t>
            </a:r>
            <a:r>
              <a:rPr lang="sr-Latn-CS" dirty="0" smtClean="0"/>
              <a:t> T., Glavardanov V., </a:t>
            </a:r>
            <a:r>
              <a:rPr lang="sr-Latn-CS" i="1" dirty="0" smtClean="0"/>
              <a:t>Optimal shape of a heavy compressed column</a:t>
            </a:r>
            <a:r>
              <a:rPr lang="sr-Latn-CS" dirty="0" smtClean="0"/>
              <a:t>, </a:t>
            </a:r>
            <a:r>
              <a:rPr lang="sr-Cyrl-CS" dirty="0" smtClean="0"/>
              <a:t>Structural and Multidisciplinary Optimization</a:t>
            </a:r>
            <a:r>
              <a:rPr lang="sr-Latn-RS" dirty="0" smtClean="0"/>
              <a:t>, Vol.</a:t>
            </a:r>
            <a:r>
              <a:rPr lang="sr-Latn-CS" dirty="0" smtClean="0"/>
              <a:t> 28, 388-</a:t>
            </a:r>
            <a:r>
              <a:rPr lang="sr-Cyrl-CS" dirty="0" smtClean="0"/>
              <a:t>3</a:t>
            </a:r>
            <a:r>
              <a:rPr lang="sr-Latn-CS" dirty="0" smtClean="0"/>
              <a:t>96</a:t>
            </a:r>
            <a:r>
              <a:rPr lang="sr-Latn-RS" dirty="0" smtClean="0"/>
              <a:t>, </a:t>
            </a:r>
            <a:r>
              <a:rPr lang="sr-Latn-CS" dirty="0" smtClean="0"/>
              <a:t>2004.</a:t>
            </a:r>
            <a:endParaRPr lang="en-US" dirty="0" smtClean="0"/>
          </a:p>
          <a:p>
            <a:pPr lvl="0"/>
            <a:r>
              <a:rPr lang="sr-Latn-CS" dirty="0" smtClean="0"/>
              <a:t>Atanackovic T., </a:t>
            </a:r>
            <a:r>
              <a:rPr lang="sr-Latn-CS" i="1" dirty="0" smtClean="0"/>
              <a:t>Optimal shape of column with own weight: bi and single modal optimization</a:t>
            </a:r>
            <a:r>
              <a:rPr lang="sr-Latn-CS" dirty="0" smtClean="0"/>
              <a:t>, Meccanica, Vol. 41, 173–</a:t>
            </a:r>
            <a:r>
              <a:rPr lang="sr-Cyrl-CS" dirty="0" smtClean="0"/>
              <a:t>1</a:t>
            </a:r>
            <a:r>
              <a:rPr lang="sr-Latn-CS" dirty="0" smtClean="0"/>
              <a:t>96, 2006.</a:t>
            </a:r>
            <a:endParaRPr lang="en-US" dirty="0" smtClean="0"/>
          </a:p>
          <a:p>
            <a:pPr lvl="0"/>
            <a:r>
              <a:rPr lang="sr-Latn-CS" dirty="0" smtClean="0"/>
              <a:t>Atanackovi</a:t>
            </a:r>
            <a:r>
              <a:rPr lang="sr-Cyrl-CS" dirty="0" smtClean="0"/>
              <a:t>c</a:t>
            </a:r>
            <a:r>
              <a:rPr lang="sr-Latn-CS" dirty="0" smtClean="0"/>
              <a:t> T., Seyranian A., </a:t>
            </a:r>
            <a:r>
              <a:rPr lang="sr-Latn-CS" i="1" dirty="0" smtClean="0"/>
              <a:t>Application of Pontryagin’s principle to bimodal optimization problems</a:t>
            </a:r>
            <a:r>
              <a:rPr lang="sr-Latn-CS" dirty="0" smtClean="0"/>
              <a:t>, </a:t>
            </a:r>
            <a:r>
              <a:rPr lang="sr-Cyrl-CS" dirty="0" smtClean="0"/>
              <a:t>Structural and Multidisciplinary Optimization</a:t>
            </a:r>
            <a:r>
              <a:rPr lang="sr-Latn-RS" dirty="0" smtClean="0"/>
              <a:t>, Vol. </a:t>
            </a:r>
            <a:r>
              <a:rPr lang="sr-Latn-CS" dirty="0" smtClean="0"/>
              <a:t>37, 1-12</a:t>
            </a:r>
            <a:r>
              <a:rPr lang="sr-Latn-RS" dirty="0" smtClean="0"/>
              <a:t>, </a:t>
            </a:r>
            <a:r>
              <a:rPr lang="sr-Latn-CS" dirty="0" smtClean="0"/>
              <a:t>2008.</a:t>
            </a:r>
            <a:endParaRPr lang="en-US" dirty="0" smtClean="0"/>
          </a:p>
          <a:p>
            <a:endParaRPr lang="sr-Latn-RS" dirty="0" smtClean="0"/>
          </a:p>
          <a:p>
            <a:endParaRPr lang="sr-Latn-R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634DB-3D0E-4444-AC55-B43A06532ED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prstClr val="black"/>
                </a:solidFill>
              </a:rPr>
              <a:t>Shape optimization of a cantilever beam by applying </a:t>
            </a:r>
            <a:r>
              <a:rPr lang="en-US" sz="3600" b="1" dirty="0" err="1">
                <a:solidFill>
                  <a:prstClr val="black"/>
                </a:solidFill>
              </a:rPr>
              <a:t>Pontryagin’s</a:t>
            </a:r>
            <a:r>
              <a:rPr lang="en-US" sz="3600" b="1" dirty="0">
                <a:solidFill>
                  <a:prstClr val="black"/>
                </a:solidFill>
              </a:rPr>
              <a:t> maximum principl</a:t>
            </a:r>
            <a:r>
              <a:rPr lang="en-US" b="1" dirty="0">
                <a:solidFill>
                  <a:prstClr val="black"/>
                </a:solidFill>
              </a:rPr>
              <a:t>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Optimal controls  are defined from the maximum condition of </a:t>
            </a:r>
            <a:r>
              <a:rPr lang="en-US" dirty="0" err="1"/>
              <a:t>Pontryagin’s</a:t>
            </a:r>
            <a:r>
              <a:rPr lang="en-US" dirty="0"/>
              <a:t> function.</a:t>
            </a:r>
          </a:p>
          <a:p>
            <a:endParaRPr lang="en-US" dirty="0"/>
          </a:p>
          <a:p>
            <a:r>
              <a:rPr lang="en-US" dirty="0"/>
              <a:t>Reduced</a:t>
            </a:r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634DB-3D0E-4444-AC55-B43A06532EDC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48130" name="Object 2"/>
          <p:cNvGraphicFramePr>
            <a:graphicFrameLocks noChangeAspect="1"/>
          </p:cNvGraphicFramePr>
          <p:nvPr/>
        </p:nvGraphicFramePr>
        <p:xfrm>
          <a:off x="2514600" y="2667000"/>
          <a:ext cx="3352800" cy="658932"/>
        </p:xfrm>
        <a:graphic>
          <a:graphicData uri="http://schemas.openxmlformats.org/presentationml/2006/ole">
            <p:oleObj spid="_x0000_s48133" name="Equation" r:id="rId3" imgW="52730400" imgH="10363200" progId="Equation.DSMT4">
              <p:embed/>
            </p:oleObj>
          </a:graphicData>
        </a:graphic>
      </p:graphicFrame>
      <p:graphicFrame>
        <p:nvGraphicFramePr>
          <p:cNvPr id="48131" name="Object 3"/>
          <p:cNvGraphicFramePr>
            <a:graphicFrameLocks noChangeAspect="1"/>
          </p:cNvGraphicFramePr>
          <p:nvPr/>
        </p:nvGraphicFramePr>
        <p:xfrm>
          <a:off x="914400" y="3886200"/>
          <a:ext cx="5736566" cy="1066800"/>
        </p:xfrm>
        <a:graphic>
          <a:graphicData uri="http://schemas.openxmlformats.org/presentationml/2006/ole">
            <p:oleObj spid="_x0000_s48134" name="Equation" r:id="rId4" imgW="86868000" imgH="16154400" progId="Equation.DSMT4">
              <p:embed/>
            </p:oleObj>
          </a:graphicData>
        </a:graphic>
      </p:graphicFrame>
      <p:graphicFrame>
        <p:nvGraphicFramePr>
          <p:cNvPr id="48132" name="Object 4"/>
          <p:cNvGraphicFramePr>
            <a:graphicFrameLocks noChangeAspect="1"/>
          </p:cNvGraphicFramePr>
          <p:nvPr/>
        </p:nvGraphicFramePr>
        <p:xfrm>
          <a:off x="914399" y="5105400"/>
          <a:ext cx="6135077" cy="762000"/>
        </p:xfrm>
        <a:graphic>
          <a:graphicData uri="http://schemas.openxmlformats.org/presentationml/2006/ole">
            <p:oleObj spid="_x0000_s48135" name="Equation" r:id="rId5" imgW="95707200" imgH="11887200" progId="Equation.DSMT4">
              <p:embed/>
            </p:oleObj>
          </a:graphicData>
        </a:graphic>
      </p:graphicFrame>
      <p:pic>
        <p:nvPicPr>
          <p:cNvPr id="8" name="Picture 7" descr="logo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382000" y="0"/>
            <a:ext cx="609600" cy="866986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prstClr val="black"/>
                </a:solidFill>
              </a:rPr>
              <a:t>Shape optimization of a cantilever beam by applying </a:t>
            </a:r>
            <a:r>
              <a:rPr lang="en-US" sz="3600" b="1" dirty="0" err="1">
                <a:solidFill>
                  <a:prstClr val="black"/>
                </a:solidFill>
              </a:rPr>
              <a:t>Pontryagin’s</a:t>
            </a:r>
            <a:r>
              <a:rPr lang="en-US" sz="3600" b="1" dirty="0">
                <a:solidFill>
                  <a:prstClr val="black"/>
                </a:solidFill>
              </a:rPr>
              <a:t> maximum principl</a:t>
            </a:r>
            <a:r>
              <a:rPr lang="en-US" b="1" dirty="0">
                <a:solidFill>
                  <a:prstClr val="black"/>
                </a:solidFill>
              </a:rPr>
              <a:t>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643050"/>
            <a:ext cx="7543824" cy="4043378"/>
          </a:xfrm>
        </p:spPr>
        <p:txBody>
          <a:bodyPr>
            <a:normAutofit fontScale="47500" lnSpcReduction="20000"/>
          </a:bodyPr>
          <a:lstStyle/>
          <a:p>
            <a:r>
              <a:rPr lang="en-US" dirty="0"/>
              <a:t>It can be taken that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sr-Latn-RS" b="1" dirty="0" smtClean="0"/>
          </a:p>
          <a:p>
            <a:endParaRPr lang="sr-Latn-RS" b="1" dirty="0" smtClean="0"/>
          </a:p>
          <a:p>
            <a:r>
              <a:rPr lang="en-US" dirty="0" smtClean="0"/>
              <a:t>Three-parameter shooting</a:t>
            </a:r>
            <a:endParaRPr lang="sr-Latn-RS" dirty="0" smtClean="0"/>
          </a:p>
          <a:p>
            <a:endParaRPr lang="sr-Latn-RS" b="1" dirty="0" smtClean="0"/>
          </a:p>
          <a:p>
            <a:pPr algn="just"/>
            <a:endParaRPr lang="sr-Latn-RS" b="1" dirty="0" smtClean="0"/>
          </a:p>
          <a:p>
            <a:pPr algn="just"/>
            <a:endParaRPr lang="sr-Latn-RS" b="1" dirty="0" smtClean="0"/>
          </a:p>
          <a:p>
            <a:pPr algn="just"/>
            <a:endParaRPr lang="sr-Latn-RS" b="1" dirty="0" smtClean="0"/>
          </a:p>
          <a:p>
            <a:pPr algn="just"/>
            <a:endParaRPr lang="sr-Latn-RS" b="1" dirty="0" smtClean="0"/>
          </a:p>
          <a:p>
            <a:pPr algn="just"/>
            <a:r>
              <a:rPr lang="en-US" dirty="0" smtClean="0"/>
              <a:t>If </a:t>
            </a:r>
            <a:r>
              <a:rPr lang="en-US" dirty="0"/>
              <a:t>numerical solving is performed in the program package </a:t>
            </a:r>
            <a:r>
              <a:rPr lang="en-US" i="1" dirty="0" err="1"/>
              <a:t>WolframMathematica</a:t>
            </a:r>
            <a:r>
              <a:rPr lang="en-US" dirty="0"/>
              <a:t> </a:t>
            </a:r>
            <a:r>
              <a:rPr lang="en-US" dirty="0" smtClean="0"/>
              <a:t>using </a:t>
            </a:r>
            <a:r>
              <a:rPr lang="en-US" dirty="0"/>
              <a:t>function </a:t>
            </a:r>
            <a:r>
              <a:rPr lang="en-US" dirty="0" err="1"/>
              <a:t>NDSolve</a:t>
            </a:r>
            <a:r>
              <a:rPr lang="en-US" dirty="0"/>
              <a:t>[…], it is not necessary to express </a:t>
            </a:r>
            <a:r>
              <a:rPr lang="en-US" i="1" dirty="0"/>
              <a:t>A(z)</a:t>
            </a:r>
            <a:r>
              <a:rPr lang="en-US" dirty="0"/>
              <a:t> </a:t>
            </a:r>
            <a:r>
              <a:rPr lang="en-US" dirty="0" smtClean="0"/>
              <a:t>in </a:t>
            </a:r>
            <a:r>
              <a:rPr lang="en-US" dirty="0"/>
              <a:t>analytical form via state quantity, because this function contains in itself the procedure for numerical solving of the system of differential and ordinary equations.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634DB-3D0E-4444-AC55-B43A06532EDC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49154" name="Object 2"/>
          <p:cNvGraphicFramePr>
            <a:graphicFrameLocks noChangeAspect="1"/>
          </p:cNvGraphicFramePr>
          <p:nvPr/>
        </p:nvGraphicFramePr>
        <p:xfrm>
          <a:off x="3124200" y="1371600"/>
          <a:ext cx="1084006" cy="685800"/>
        </p:xfrm>
        <a:graphic>
          <a:graphicData uri="http://schemas.openxmlformats.org/presentationml/2006/ole">
            <p:oleObj spid="_x0000_s49156" name="Equation" r:id="rId3" imgW="14935200" imgH="9448800" progId="Equation.DSMT4">
              <p:embed/>
            </p:oleObj>
          </a:graphicData>
        </a:graphic>
      </p:graphicFrame>
      <p:graphicFrame>
        <p:nvGraphicFramePr>
          <p:cNvPr id="49155" name="Object 3"/>
          <p:cNvGraphicFramePr>
            <a:graphicFrameLocks noChangeAspect="1"/>
          </p:cNvGraphicFramePr>
          <p:nvPr/>
        </p:nvGraphicFramePr>
        <p:xfrm>
          <a:off x="1071538" y="2143116"/>
          <a:ext cx="5157798" cy="970457"/>
        </p:xfrm>
        <a:graphic>
          <a:graphicData uri="http://schemas.openxmlformats.org/presentationml/2006/ole">
            <p:oleObj spid="_x0000_s49157" name="Equation" r:id="rId4" imgW="87477600" imgH="16459200" progId="Equation.DSMT4">
              <p:embed/>
            </p:oleObj>
          </a:graphicData>
        </a:graphic>
      </p:graphicFrame>
      <p:pic>
        <p:nvPicPr>
          <p:cNvPr id="7" name="Picture 6" descr="logo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382000" y="0"/>
            <a:ext cx="609600" cy="866986"/>
          </a:xfrm>
          <a:prstGeom prst="rect">
            <a:avLst/>
          </a:prstGeom>
        </p:spPr>
      </p:pic>
      <p:graphicFrame>
        <p:nvGraphicFramePr>
          <p:cNvPr id="49161" name="Object 9"/>
          <p:cNvGraphicFramePr>
            <a:graphicFrameLocks noChangeAspect="1"/>
          </p:cNvGraphicFramePr>
          <p:nvPr/>
        </p:nvGraphicFramePr>
        <p:xfrm>
          <a:off x="4000497" y="3143248"/>
          <a:ext cx="3286148" cy="391726"/>
        </p:xfrm>
        <a:graphic>
          <a:graphicData uri="http://schemas.openxmlformats.org/presentationml/2006/ole">
            <p:oleObj spid="_x0000_s49161" name="Equation" r:id="rId6" imgW="1917360" imgH="228600" progId="Equation.DSMT4">
              <p:embed/>
            </p:oleObj>
          </a:graphicData>
        </a:graphic>
      </p:graphicFrame>
      <p:graphicFrame>
        <p:nvGraphicFramePr>
          <p:cNvPr id="49163" name="Object 11"/>
          <p:cNvGraphicFramePr>
            <a:graphicFrameLocks noChangeAspect="1"/>
          </p:cNvGraphicFramePr>
          <p:nvPr/>
        </p:nvGraphicFramePr>
        <p:xfrm>
          <a:off x="1428727" y="3714752"/>
          <a:ext cx="3115619" cy="928694"/>
        </p:xfrm>
        <a:graphic>
          <a:graphicData uri="http://schemas.openxmlformats.org/presentationml/2006/ole">
            <p:oleObj spid="_x0000_s49163" name="Equation" r:id="rId7" imgW="2641320" imgH="7873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b="1" dirty="0"/>
              <a:t>Numerical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2000" dirty="0"/>
              <a:t>The shape optimization procedure will be presented using the example of a cantilever beam of a square cross-section , length </a:t>
            </a:r>
            <a:r>
              <a:rPr lang="en-US" sz="2000" i="1" dirty="0"/>
              <a:t>L</a:t>
            </a:r>
            <a:r>
              <a:rPr lang="en-US" sz="2000" dirty="0"/>
              <a:t>=1</a:t>
            </a:r>
            <a:r>
              <a:rPr lang="en-US" sz="2000" i="1" dirty="0"/>
              <a:t>m </a:t>
            </a:r>
            <a:r>
              <a:rPr lang="en-US" sz="2000" dirty="0"/>
              <a:t>, with a rigid body placed eccentrically at the free end.</a:t>
            </a:r>
          </a:p>
          <a:p>
            <a:pPr algn="just"/>
            <a:endParaRPr lang="en-US" sz="2000" dirty="0"/>
          </a:p>
          <a:p>
            <a:pPr algn="just"/>
            <a:endParaRPr lang="en-US" sz="2000" dirty="0"/>
          </a:p>
          <a:p>
            <a:pPr algn="just"/>
            <a:endParaRPr lang="en-US" sz="2000" b="1" dirty="0"/>
          </a:p>
          <a:p>
            <a:pPr algn="just"/>
            <a:endParaRPr lang="en-US" sz="2000" dirty="0"/>
          </a:p>
          <a:p>
            <a:pPr algn="just"/>
            <a:endParaRPr lang="en-US" sz="2000" dirty="0"/>
          </a:p>
          <a:p>
            <a:pPr algn="just"/>
            <a:endParaRPr lang="en-US" sz="2000" dirty="0"/>
          </a:p>
          <a:p>
            <a:pPr algn="just"/>
            <a:r>
              <a:rPr lang="en-US" sz="2000" dirty="0" smtClean="0"/>
              <a:t> </a:t>
            </a:r>
            <a:r>
              <a:rPr lang="en-US" sz="2000" dirty="0" err="1"/>
              <a:t>Obradović</a:t>
            </a:r>
            <a:r>
              <a:rPr lang="sr-Latn-RS" sz="2000" dirty="0"/>
              <a:t> A.</a:t>
            </a:r>
            <a:r>
              <a:rPr lang="en-US" sz="2000" dirty="0"/>
              <a:t>, </a:t>
            </a:r>
            <a:r>
              <a:rPr lang="en-US" sz="2000" dirty="0" err="1"/>
              <a:t>Šalinić</a:t>
            </a:r>
            <a:r>
              <a:rPr lang="en-US" sz="2000" dirty="0"/>
              <a:t> S., </a:t>
            </a:r>
            <a:r>
              <a:rPr lang="en-US" sz="2000" dirty="0" err="1"/>
              <a:t>Tomović</a:t>
            </a:r>
            <a:r>
              <a:rPr lang="en-US" sz="2000" dirty="0"/>
              <a:t> A</a:t>
            </a:r>
            <a:r>
              <a:rPr lang="en-US" sz="2000" i="1" dirty="0"/>
              <a:t>.,</a:t>
            </a:r>
            <a:r>
              <a:rPr lang="en-US" sz="2000" b="1" cap="all" dirty="0"/>
              <a:t> </a:t>
            </a:r>
            <a:r>
              <a:rPr lang="sr-Latn-RS" sz="2000" i="1" dirty="0"/>
              <a:t>F</a:t>
            </a:r>
            <a:r>
              <a:rPr lang="en-US" sz="2000" i="1" dirty="0" err="1"/>
              <a:t>ree</a:t>
            </a:r>
            <a:r>
              <a:rPr lang="en-US" sz="2000" i="1" dirty="0"/>
              <a:t> vibration </a:t>
            </a:r>
            <a:r>
              <a:rPr lang="sr-Latn-CS" sz="2000" i="1" dirty="0"/>
              <a:t>of axially functionally graded timoshenko cantilever beam with a large rigid body attached at its free end</a:t>
            </a:r>
            <a:r>
              <a:rPr lang="sr-Latn-CS" sz="2000" dirty="0"/>
              <a:t>, </a:t>
            </a:r>
            <a:r>
              <a:rPr lang="sr-Latn-RS" sz="2000" dirty="0"/>
              <a:t>8th</a:t>
            </a:r>
            <a:r>
              <a:rPr lang="en-US" sz="2000" dirty="0"/>
              <a:t> International Serbian Congress on Theoretical and Applied Mechanics, </a:t>
            </a:r>
            <a:r>
              <a:rPr lang="sr-Latn-RS" sz="2000" dirty="0"/>
              <a:t>Serbian </a:t>
            </a:r>
            <a:r>
              <a:rPr lang="en-US" sz="2000" dirty="0"/>
              <a:t>Society of Mechanics, </a:t>
            </a:r>
            <a:r>
              <a:rPr lang="sr-Latn-RS" sz="2000" dirty="0"/>
              <a:t>Kragujevac, </a:t>
            </a:r>
            <a:r>
              <a:rPr lang="en-US" sz="2000" dirty="0"/>
              <a:t>Serbia, 2</a:t>
            </a:r>
            <a:r>
              <a:rPr lang="sr-Latn-RS" sz="2000" dirty="0"/>
              <a:t>8</a:t>
            </a:r>
            <a:r>
              <a:rPr lang="en-US" sz="2000" dirty="0"/>
              <a:t>.-</a:t>
            </a:r>
            <a:r>
              <a:rPr lang="sr-Latn-RS" sz="2000" dirty="0"/>
              <a:t>30</a:t>
            </a:r>
            <a:r>
              <a:rPr lang="en-US" sz="2000" dirty="0"/>
              <a:t>. Jun, 20</a:t>
            </a:r>
            <a:r>
              <a:rPr lang="sr-Latn-RS" sz="2000" dirty="0"/>
              <a:t>21.</a:t>
            </a:r>
            <a:endParaRPr lang="en-US" sz="2000" dirty="0"/>
          </a:p>
          <a:p>
            <a:pPr algn="just"/>
            <a:endParaRPr lang="en-US" sz="2000" dirty="0"/>
          </a:p>
          <a:p>
            <a:pPr algn="just"/>
            <a:endParaRPr lang="en-US" sz="2000" dirty="0"/>
          </a:p>
          <a:p>
            <a:pPr algn="just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634DB-3D0E-4444-AC55-B43A06532EDC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62000" y="2590800"/>
          <a:ext cx="1143000" cy="338667"/>
        </p:xfrm>
        <a:graphic>
          <a:graphicData uri="http://schemas.openxmlformats.org/presentationml/2006/ole">
            <p:oleObj spid="_x0000_s50188" name="Equation" r:id="rId3" imgW="16459200" imgH="4876800" progId="Equation.DSMT4">
              <p:embed/>
            </p:oleObj>
          </a:graphicData>
        </a:graphic>
      </p:graphicFrame>
      <p:graphicFrame>
        <p:nvGraphicFramePr>
          <p:cNvPr id="50181" name="Object 5"/>
          <p:cNvGraphicFramePr>
            <a:graphicFrameLocks noChangeAspect="1"/>
          </p:cNvGraphicFramePr>
          <p:nvPr/>
        </p:nvGraphicFramePr>
        <p:xfrm>
          <a:off x="2057400" y="2514600"/>
          <a:ext cx="1423737" cy="381000"/>
        </p:xfrm>
        <a:graphic>
          <a:graphicData uri="http://schemas.openxmlformats.org/presentationml/2006/ole">
            <p:oleObj spid="_x0000_s50189" name="Equation" r:id="rId4" imgW="21640800" imgH="5791200" progId="Equation.DSMT4">
              <p:embed/>
            </p:oleObj>
          </a:graphicData>
        </a:graphic>
      </p:graphicFrame>
      <p:graphicFrame>
        <p:nvGraphicFramePr>
          <p:cNvPr id="50182" name="Object 6"/>
          <p:cNvGraphicFramePr>
            <a:graphicFrameLocks noChangeAspect="1"/>
          </p:cNvGraphicFramePr>
          <p:nvPr/>
        </p:nvGraphicFramePr>
        <p:xfrm>
          <a:off x="3657600" y="2514600"/>
          <a:ext cx="1371600" cy="304800"/>
        </p:xfrm>
        <a:graphic>
          <a:graphicData uri="http://schemas.openxmlformats.org/presentationml/2006/ole">
            <p:oleObj spid="_x0000_s50190" name="Equation" r:id="rId5" imgW="19202400" imgH="4267200" progId="Equation.DSMT4">
              <p:embed/>
            </p:oleObj>
          </a:graphicData>
        </a:graphic>
      </p:graphicFrame>
      <p:graphicFrame>
        <p:nvGraphicFramePr>
          <p:cNvPr id="50183" name="Object 7"/>
          <p:cNvGraphicFramePr>
            <a:graphicFrameLocks noChangeAspect="1"/>
          </p:cNvGraphicFramePr>
          <p:nvPr/>
        </p:nvGraphicFramePr>
        <p:xfrm>
          <a:off x="5334000" y="2514600"/>
          <a:ext cx="957943" cy="304800"/>
        </p:xfrm>
        <a:graphic>
          <a:graphicData uri="http://schemas.openxmlformats.org/presentationml/2006/ole">
            <p:oleObj spid="_x0000_s50191" name="Equation" r:id="rId6" imgW="13411200" imgH="4267200" progId="Equation.DSMT4">
              <p:embed/>
            </p:oleObj>
          </a:graphicData>
        </a:graphic>
      </p:graphicFrame>
      <p:graphicFrame>
        <p:nvGraphicFramePr>
          <p:cNvPr id="50184" name="Object 8"/>
          <p:cNvGraphicFramePr>
            <a:graphicFrameLocks noChangeAspect="1"/>
          </p:cNvGraphicFramePr>
          <p:nvPr/>
        </p:nvGraphicFramePr>
        <p:xfrm>
          <a:off x="8001000" y="2971800"/>
          <a:ext cx="609600" cy="629920"/>
        </p:xfrm>
        <a:graphic>
          <a:graphicData uri="http://schemas.openxmlformats.org/presentationml/2006/ole">
            <p:oleObj spid="_x0000_s50192" name="Equation" r:id="rId7" imgW="9144000" imgH="9448800" progId="Equation.DSMT4">
              <p:embed/>
            </p:oleObj>
          </a:graphicData>
        </a:graphic>
      </p:graphicFrame>
      <p:graphicFrame>
        <p:nvGraphicFramePr>
          <p:cNvPr id="50185" name="Object 9"/>
          <p:cNvGraphicFramePr>
            <a:graphicFrameLocks noChangeAspect="1"/>
          </p:cNvGraphicFramePr>
          <p:nvPr/>
        </p:nvGraphicFramePr>
        <p:xfrm>
          <a:off x="6553199" y="2438400"/>
          <a:ext cx="1260763" cy="533400"/>
        </p:xfrm>
        <a:graphic>
          <a:graphicData uri="http://schemas.openxmlformats.org/presentationml/2006/ole">
            <p:oleObj spid="_x0000_s50193" name="Equation" r:id="rId8" imgW="23774400" imgH="10058400" progId="Equation.DSMT4">
              <p:embed/>
            </p:oleObj>
          </a:graphicData>
        </a:graphic>
      </p:graphicFrame>
      <p:graphicFrame>
        <p:nvGraphicFramePr>
          <p:cNvPr id="50186" name="Object 10"/>
          <p:cNvGraphicFramePr>
            <a:graphicFrameLocks noChangeAspect="1"/>
          </p:cNvGraphicFramePr>
          <p:nvPr/>
        </p:nvGraphicFramePr>
        <p:xfrm>
          <a:off x="8001000" y="2514600"/>
          <a:ext cx="685800" cy="259491"/>
        </p:xfrm>
        <a:graphic>
          <a:graphicData uri="http://schemas.openxmlformats.org/presentationml/2006/ole">
            <p:oleObj spid="_x0000_s50194" name="Equation" r:id="rId9" imgW="11277600" imgH="4267200" progId="Equation.DSMT4">
              <p:embed/>
            </p:oleObj>
          </a:graphicData>
        </a:graphic>
      </p:graphicFrame>
      <p:graphicFrame>
        <p:nvGraphicFramePr>
          <p:cNvPr id="50187" name="Object 11"/>
          <p:cNvGraphicFramePr>
            <a:graphicFrameLocks noChangeAspect="1"/>
          </p:cNvGraphicFramePr>
          <p:nvPr/>
        </p:nvGraphicFramePr>
        <p:xfrm>
          <a:off x="2209800" y="3124200"/>
          <a:ext cx="4165170" cy="1143000"/>
        </p:xfrm>
        <a:graphic>
          <a:graphicData uri="http://schemas.openxmlformats.org/presentationml/2006/ole">
            <p:oleObj spid="_x0000_s50195" name="Equation" r:id="rId10" imgW="65532000" imgH="17983200" progId="Equation.DSMT4">
              <p:embed/>
            </p:oleObj>
          </a:graphicData>
        </a:graphic>
      </p:graphicFrame>
      <p:pic>
        <p:nvPicPr>
          <p:cNvPr id="16" name="Picture 15" descr="logo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8382000" y="0"/>
            <a:ext cx="609600" cy="866986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b="1" dirty="0"/>
              <a:t>Numerical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three-parameter shooting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0B5634DB-3D0E-4444-AC55-B43A06532EDC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51202" name="Object 2"/>
          <p:cNvGraphicFramePr>
            <a:graphicFrameLocks noChangeAspect="1"/>
          </p:cNvGraphicFramePr>
          <p:nvPr/>
        </p:nvGraphicFramePr>
        <p:xfrm>
          <a:off x="838201" y="2286000"/>
          <a:ext cx="7696200" cy="468012"/>
        </p:xfrm>
        <a:graphic>
          <a:graphicData uri="http://schemas.openxmlformats.org/presentationml/2006/ole">
            <p:oleObj spid="_x0000_s51206" name="Equation" r:id="rId3" imgW="90220800" imgH="5486400" progId="Equation.DSMT4">
              <p:embed/>
            </p:oleObj>
          </a:graphicData>
        </a:graphic>
      </p:graphicFrame>
      <p:pic>
        <p:nvPicPr>
          <p:cNvPr id="51203" name="Picture 3" descr="Minimizacija mase A Timosenko Slika 2-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7800" y="2743200"/>
            <a:ext cx="5121275" cy="250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1204" name="Object 4"/>
          <p:cNvGraphicFramePr>
            <a:graphicFrameLocks noChangeAspect="1"/>
          </p:cNvGraphicFramePr>
          <p:nvPr/>
        </p:nvGraphicFramePr>
        <p:xfrm>
          <a:off x="1752600" y="5410200"/>
          <a:ext cx="3962400" cy="391886"/>
        </p:xfrm>
        <a:graphic>
          <a:graphicData uri="http://schemas.openxmlformats.org/presentationml/2006/ole">
            <p:oleObj spid="_x0000_s51207" name="Equation" r:id="rId5" imgW="55473600" imgH="5486400" progId="Equation.DSMT4">
              <p:embed/>
            </p:oleObj>
          </a:graphicData>
        </a:graphic>
      </p:graphicFrame>
      <p:graphicFrame>
        <p:nvGraphicFramePr>
          <p:cNvPr id="51205" name="Object 5"/>
          <p:cNvGraphicFramePr>
            <a:graphicFrameLocks noChangeAspect="1"/>
          </p:cNvGraphicFramePr>
          <p:nvPr/>
        </p:nvGraphicFramePr>
        <p:xfrm>
          <a:off x="3352799" y="6019800"/>
          <a:ext cx="1375833" cy="381000"/>
        </p:xfrm>
        <a:graphic>
          <a:graphicData uri="http://schemas.openxmlformats.org/presentationml/2006/ole">
            <p:oleObj spid="_x0000_s51208" name="Equation" r:id="rId6" imgW="19812000" imgH="5486400" progId="Equation.DSMT4">
              <p:embed/>
            </p:oleObj>
          </a:graphicData>
        </a:graphic>
      </p:graphicFrame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382000" y="0"/>
            <a:ext cx="609600" cy="866986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b="1" dirty="0"/>
              <a:t>Numerical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Relative material saving compared to the cantilever beam of a constant cross-section corresponding to the same circular frequency amounts to: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634DB-3D0E-4444-AC55-B43A06532EDC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52226" name="Object 2"/>
          <p:cNvGraphicFramePr>
            <a:graphicFrameLocks noChangeAspect="1"/>
          </p:cNvGraphicFramePr>
          <p:nvPr/>
        </p:nvGraphicFramePr>
        <p:xfrm>
          <a:off x="2057400" y="3962400"/>
          <a:ext cx="4701822" cy="1066800"/>
        </p:xfrm>
        <a:graphic>
          <a:graphicData uri="http://schemas.openxmlformats.org/presentationml/2006/ole">
            <p:oleObj spid="_x0000_s52227" name="Equation" r:id="rId3" imgW="72542400" imgH="16459200" progId="Equation.DSMT4">
              <p:embed/>
            </p:oleObj>
          </a:graphicData>
        </a:graphic>
      </p:graphicFrame>
      <p:pic>
        <p:nvPicPr>
          <p:cNvPr id="6" name="Picture 5" descr="log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82000" y="0"/>
            <a:ext cx="609600" cy="86698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/>
              <a:t>Abstract</a:t>
            </a:r>
            <a:r>
              <a:rPr lang="en-US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sz="2100" b="1" dirty="0" smtClean="0"/>
              <a:t>Shape optimization </a:t>
            </a:r>
            <a:r>
              <a:rPr lang="sr-Latn-RS" sz="2100" b="1" dirty="0" smtClean="0"/>
              <a:t>(mass minimization)</a:t>
            </a:r>
            <a:r>
              <a:rPr lang="en-US" sz="2100" b="1" dirty="0" smtClean="0"/>
              <a:t>of an axially functionally graded (AFG) Timoshenko beams</a:t>
            </a:r>
            <a:r>
              <a:rPr lang="sr-Latn-RS" sz="2100" b="1" dirty="0" smtClean="0"/>
              <a:t>.</a:t>
            </a:r>
          </a:p>
          <a:p>
            <a:r>
              <a:rPr lang="sr-Latn-RS" sz="2100" b="1" dirty="0" smtClean="0"/>
              <a:t>S</a:t>
            </a:r>
            <a:r>
              <a:rPr lang="en-US" sz="2100" b="1" dirty="0" err="1" smtClean="0"/>
              <a:t>pecified</a:t>
            </a:r>
            <a:r>
              <a:rPr lang="en-US" sz="2100" b="1" dirty="0" smtClean="0"/>
              <a:t> fundamental frequency</a:t>
            </a:r>
            <a:r>
              <a:rPr lang="sr-Latn-RS" sz="2100" b="1" dirty="0" smtClean="0"/>
              <a:t>.</a:t>
            </a:r>
          </a:p>
          <a:p>
            <a:r>
              <a:rPr lang="sr-Latn-RS" sz="2100" b="1" dirty="0" smtClean="0"/>
              <a:t>C</a:t>
            </a:r>
            <a:r>
              <a:rPr lang="en-US" sz="2100" b="1" dirty="0" err="1" smtClean="0"/>
              <a:t>oupled</a:t>
            </a:r>
            <a:r>
              <a:rPr lang="en-US" sz="2100" b="1" dirty="0" smtClean="0"/>
              <a:t> axial and bending vibrations, where contour conditions are the cause of coupling</a:t>
            </a:r>
            <a:r>
              <a:rPr lang="sr-Latn-RS" sz="2100" b="1" dirty="0" smtClean="0"/>
              <a:t>.</a:t>
            </a:r>
            <a:endParaRPr lang="en-US" sz="2100" b="1" dirty="0" smtClean="0"/>
          </a:p>
          <a:p>
            <a:pPr algn="just"/>
            <a:r>
              <a:rPr lang="en-US" sz="2100" b="1" dirty="0" err="1" smtClean="0"/>
              <a:t>Pontryagin’s</a:t>
            </a:r>
            <a:r>
              <a:rPr lang="en-US" sz="2100" b="1" dirty="0" smtClean="0"/>
              <a:t> maximum principle, with the beam cross-sectional area being taken for control</a:t>
            </a:r>
            <a:r>
              <a:rPr lang="sr-Latn-RS" sz="2100" b="1" dirty="0" smtClean="0"/>
              <a:t>.</a:t>
            </a:r>
          </a:p>
          <a:p>
            <a:pPr algn="just"/>
            <a:r>
              <a:rPr lang="sr-Latn-RS" sz="2100" b="1" dirty="0" smtClean="0"/>
              <a:t>C</a:t>
            </a:r>
            <a:r>
              <a:rPr lang="en-US" sz="2100" b="1" dirty="0" err="1" smtClean="0"/>
              <a:t>ross</a:t>
            </a:r>
            <a:r>
              <a:rPr lang="en-US" sz="2100" b="1" dirty="0" smtClean="0"/>
              <a:t>-sectional area is limited</a:t>
            </a:r>
            <a:r>
              <a:rPr lang="sr-Latn-RS" sz="2100" b="1" dirty="0" smtClean="0"/>
              <a:t>.</a:t>
            </a:r>
          </a:p>
          <a:p>
            <a:pPr algn="just"/>
            <a:r>
              <a:rPr lang="sr-Latn-RS" sz="2100" b="1" dirty="0" smtClean="0"/>
              <a:t>P</a:t>
            </a:r>
            <a:r>
              <a:rPr lang="en-US" sz="2100" b="1" dirty="0" err="1" smtClean="0"/>
              <a:t>roperty</a:t>
            </a:r>
            <a:r>
              <a:rPr lang="en-US" sz="2100" b="1" dirty="0" smtClean="0"/>
              <a:t> of self-</a:t>
            </a:r>
            <a:r>
              <a:rPr lang="en-US" sz="2100" b="1" dirty="0" err="1" smtClean="0"/>
              <a:t>adjoint</a:t>
            </a:r>
            <a:r>
              <a:rPr lang="en-US" sz="2100" b="1" dirty="0" smtClean="0"/>
              <a:t> systems is employed, where all </a:t>
            </a:r>
            <a:r>
              <a:rPr lang="en-US" sz="2100" b="1" dirty="0" err="1" smtClean="0"/>
              <a:t>adjoint</a:t>
            </a:r>
            <a:r>
              <a:rPr lang="en-US" sz="2100" b="1" dirty="0" smtClean="0"/>
              <a:t> variables are expressed by state variables</a:t>
            </a:r>
            <a:r>
              <a:rPr lang="sr-Latn-RS" sz="2100" b="1" dirty="0" smtClean="0"/>
              <a:t>.</a:t>
            </a:r>
          </a:p>
          <a:p>
            <a:pPr algn="just"/>
            <a:r>
              <a:rPr lang="sr-Latn-RS" sz="2100" b="1" dirty="0" smtClean="0"/>
              <a:t>S</a:t>
            </a:r>
            <a:r>
              <a:rPr lang="en-US" sz="2100" b="1" dirty="0" smtClean="0"/>
              <a:t>hooting method is applied to solving </a:t>
            </a:r>
            <a:r>
              <a:rPr lang="sr-Latn-RS" sz="2100" b="1" dirty="0" smtClean="0"/>
              <a:t>TPBVP</a:t>
            </a:r>
            <a:r>
              <a:rPr lang="en-US" sz="2100" b="1" dirty="0" smtClean="0"/>
              <a:t>.</a:t>
            </a:r>
            <a:endParaRPr lang="sr-Latn-RS" sz="2100" b="1" dirty="0" smtClean="0"/>
          </a:p>
          <a:p>
            <a:pPr algn="just"/>
            <a:r>
              <a:rPr lang="sr-Latn-RS" sz="2100" b="1" dirty="0" smtClean="0"/>
              <a:t>D</a:t>
            </a:r>
            <a:r>
              <a:rPr lang="en-US" sz="2100" b="1" dirty="0" err="1" smtClean="0"/>
              <a:t>ifferent</a:t>
            </a:r>
            <a:r>
              <a:rPr lang="en-US" sz="2100" b="1" dirty="0" smtClean="0"/>
              <a:t> case of contour conditions at the beam ends</a:t>
            </a:r>
            <a:r>
              <a:rPr lang="sr-Latn-RS" sz="2100" b="1" dirty="0" smtClean="0"/>
              <a:t>.</a:t>
            </a:r>
          </a:p>
          <a:p>
            <a:pPr algn="just"/>
            <a:r>
              <a:rPr lang="sr-Latn-RS" sz="2100" b="1" dirty="0" smtClean="0"/>
              <a:t>P</a:t>
            </a:r>
            <a:r>
              <a:rPr lang="en-US" sz="2100" b="1" dirty="0" err="1" smtClean="0"/>
              <a:t>ercent</a:t>
            </a:r>
            <a:r>
              <a:rPr lang="en-US" sz="2100" b="1" dirty="0" smtClean="0"/>
              <a:t> </a:t>
            </a:r>
            <a:r>
              <a:rPr lang="en-US" sz="2100" b="1" dirty="0" smtClean="0"/>
              <a:t>saving of the beam mass is determined, compared to the beam of a constant </a:t>
            </a:r>
            <a:r>
              <a:rPr lang="en-US" sz="2100" b="1" dirty="0" smtClean="0"/>
              <a:t>cross-section</a:t>
            </a:r>
            <a:r>
              <a:rPr lang="sr-Latn-RS" sz="2100" b="1" dirty="0" smtClean="0"/>
              <a:t>.</a:t>
            </a:r>
            <a:endParaRPr lang="en-US" sz="2100" dirty="0" smtClean="0"/>
          </a:p>
          <a:p>
            <a:pPr algn="just"/>
            <a:endParaRPr lang="sr-Latn-RS" sz="2100" b="1" dirty="0" smtClean="0"/>
          </a:p>
          <a:p>
            <a:pPr algn="just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634DB-3D0E-4444-AC55-B43A06532ED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7" name="Picture 6" descr="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0" y="0"/>
            <a:ext cx="609600" cy="866986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b="1" dirty="0"/>
              <a:t>Numerical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Case of </a:t>
            </a:r>
            <a:r>
              <a:rPr lang="sr-Latn-RS" b="1" dirty="0"/>
              <a:t>limitted</a:t>
            </a:r>
            <a:r>
              <a:rPr lang="sr-Latn-RS" dirty="0"/>
              <a:t> cros sectional area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634DB-3D0E-4444-AC55-B43A06532EDC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67587" name="Object 3"/>
          <p:cNvGraphicFramePr>
            <a:graphicFrameLocks noChangeAspect="1"/>
          </p:cNvGraphicFramePr>
          <p:nvPr/>
        </p:nvGraphicFramePr>
        <p:xfrm>
          <a:off x="357158" y="3500438"/>
          <a:ext cx="8457121" cy="2071702"/>
        </p:xfrm>
        <a:graphic>
          <a:graphicData uri="http://schemas.openxmlformats.org/presentationml/2006/ole">
            <p:oleObj spid="_x0000_s67587" name="Equation" r:id="rId3" imgW="4863960" imgH="1193760" progId="Equation.DSMT4">
              <p:embed/>
            </p:oleObj>
          </a:graphicData>
        </a:graphic>
      </p:graphicFrame>
      <p:graphicFrame>
        <p:nvGraphicFramePr>
          <p:cNvPr id="67588" name="Object 4"/>
          <p:cNvGraphicFramePr>
            <a:graphicFrameLocks noChangeAspect="1"/>
          </p:cNvGraphicFramePr>
          <p:nvPr/>
        </p:nvGraphicFramePr>
        <p:xfrm>
          <a:off x="2643174" y="2357430"/>
          <a:ext cx="2893212" cy="642936"/>
        </p:xfrm>
        <a:graphic>
          <a:graphicData uri="http://schemas.openxmlformats.org/presentationml/2006/ole">
            <p:oleObj spid="_x0000_s67588" name="Equation" r:id="rId4" imgW="102852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b="1" dirty="0"/>
              <a:t>Numerical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Five-parameter shooting: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634DB-3D0E-4444-AC55-B43A06532EDC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66562" name="Object 2"/>
          <p:cNvGraphicFramePr>
            <a:graphicFrameLocks noChangeAspect="1"/>
          </p:cNvGraphicFramePr>
          <p:nvPr/>
        </p:nvGraphicFramePr>
        <p:xfrm>
          <a:off x="1714480" y="2285992"/>
          <a:ext cx="6072230" cy="525892"/>
        </p:xfrm>
        <a:graphic>
          <a:graphicData uri="http://schemas.openxmlformats.org/presentationml/2006/ole">
            <p:oleObj spid="_x0000_s66562" name="Equation" r:id="rId3" imgW="2641320" imgH="228600" progId="Equation.DSMT4">
              <p:embed/>
            </p:oleObj>
          </a:graphicData>
        </a:graphic>
      </p:graphicFrame>
      <p:graphicFrame>
        <p:nvGraphicFramePr>
          <p:cNvPr id="66563" name="Object 3"/>
          <p:cNvGraphicFramePr>
            <a:graphicFrameLocks noChangeAspect="1"/>
          </p:cNvGraphicFramePr>
          <p:nvPr/>
        </p:nvGraphicFramePr>
        <p:xfrm>
          <a:off x="1500166" y="3000373"/>
          <a:ext cx="3857652" cy="1149632"/>
        </p:xfrm>
        <a:graphic>
          <a:graphicData uri="http://schemas.openxmlformats.org/presentationml/2006/ole">
            <p:oleObj spid="_x0000_s66563" name="Equation" r:id="rId4" imgW="2641320" imgH="787320" progId="Equation.DSMT4">
              <p:embed/>
            </p:oleObj>
          </a:graphicData>
        </a:graphic>
      </p:graphicFrame>
      <p:graphicFrame>
        <p:nvGraphicFramePr>
          <p:cNvPr id="66564" name="Object 4"/>
          <p:cNvGraphicFramePr>
            <a:graphicFrameLocks noChangeAspect="1"/>
          </p:cNvGraphicFramePr>
          <p:nvPr/>
        </p:nvGraphicFramePr>
        <p:xfrm>
          <a:off x="785786" y="4357694"/>
          <a:ext cx="7465281" cy="1571636"/>
        </p:xfrm>
        <a:graphic>
          <a:graphicData uri="http://schemas.openxmlformats.org/presentationml/2006/ole">
            <p:oleObj spid="_x0000_s66564" name="Equation" r:id="rId5" imgW="4431960" imgH="939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b="1" dirty="0"/>
              <a:t>Numerical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634DB-3D0E-4444-AC55-B43A06532ED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Five-parameter </a:t>
            </a:r>
            <a:r>
              <a:rPr lang="sr-Latn-RS" dirty="0" smtClean="0"/>
              <a:t>shooting (                                )</a:t>
            </a:r>
            <a:endParaRPr lang="sr-Latn-RS" dirty="0"/>
          </a:p>
          <a:p>
            <a:pPr marL="0" indent="0">
              <a:buNone/>
            </a:pPr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8F1BFC59-2452-41A0-8000-29831BF607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918" y="2913942"/>
            <a:ext cx="5643602" cy="2957651"/>
          </a:xfrm>
          <a:prstGeom prst="rect">
            <a:avLst/>
          </a:prstGeom>
        </p:spPr>
      </p:pic>
      <p:graphicFrame>
        <p:nvGraphicFramePr>
          <p:cNvPr id="65539" name="Object 3"/>
          <p:cNvGraphicFramePr>
            <a:graphicFrameLocks noChangeAspect="1"/>
          </p:cNvGraphicFramePr>
          <p:nvPr/>
        </p:nvGraphicFramePr>
        <p:xfrm>
          <a:off x="1714480" y="2214554"/>
          <a:ext cx="6154981" cy="730252"/>
        </p:xfrm>
        <a:graphic>
          <a:graphicData uri="http://schemas.openxmlformats.org/presentationml/2006/ole">
            <p:oleObj spid="_x0000_s65539" name="Equation" r:id="rId4" imgW="3746160" imgH="444240" progId="Equation.DSMT4">
              <p:embed/>
            </p:oleObj>
          </a:graphicData>
        </a:graphic>
      </p:graphicFrame>
      <p:graphicFrame>
        <p:nvGraphicFramePr>
          <p:cNvPr id="65541" name="Object 5"/>
          <p:cNvGraphicFramePr>
            <a:graphicFrameLocks noChangeAspect="1"/>
          </p:cNvGraphicFramePr>
          <p:nvPr/>
        </p:nvGraphicFramePr>
        <p:xfrm>
          <a:off x="2428860" y="5643578"/>
          <a:ext cx="4041539" cy="928694"/>
        </p:xfrm>
        <a:graphic>
          <a:graphicData uri="http://schemas.openxmlformats.org/presentationml/2006/ole">
            <p:oleObj spid="_x0000_s65541" name="Equation" r:id="rId5" imgW="2984400" imgH="685800" progId="Equation.DSMT4">
              <p:embed/>
            </p:oleObj>
          </a:graphicData>
        </a:graphic>
      </p:graphicFrame>
      <p:graphicFrame>
        <p:nvGraphicFramePr>
          <p:cNvPr id="65543" name="Object 7"/>
          <p:cNvGraphicFramePr>
            <a:graphicFrameLocks noChangeAspect="1"/>
          </p:cNvGraphicFramePr>
          <p:nvPr/>
        </p:nvGraphicFramePr>
        <p:xfrm>
          <a:off x="5357818" y="1714488"/>
          <a:ext cx="2643206" cy="325318"/>
        </p:xfrm>
        <a:graphic>
          <a:graphicData uri="http://schemas.openxmlformats.org/presentationml/2006/ole">
            <p:oleObj spid="_x0000_s65543" name="Equation" r:id="rId6" imgW="165096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Latn-CS" dirty="0"/>
              <a:t>This paper demonstrates the performance of shape optimization of </a:t>
            </a:r>
            <a:r>
              <a:rPr lang="sr-Latn-CS" b="1" dirty="0"/>
              <a:t>AFG Timoshenko</a:t>
            </a:r>
            <a:r>
              <a:rPr lang="sr-Latn-CS" dirty="0"/>
              <a:t> beam of a square cross-section with </a:t>
            </a:r>
            <a:r>
              <a:rPr lang="sr-Latn-CS" b="1" dirty="0"/>
              <a:t>coupled</a:t>
            </a:r>
            <a:r>
              <a:rPr lang="sr-Latn-CS" dirty="0"/>
              <a:t> axial and bending vibrations, where the cantilever beam </a:t>
            </a:r>
            <a:r>
              <a:rPr lang="sr-Latn-CS" b="1" dirty="0"/>
              <a:t>mass minimization</a:t>
            </a:r>
            <a:r>
              <a:rPr lang="sr-Latn-CS" dirty="0"/>
              <a:t> is done at </a:t>
            </a:r>
            <a:r>
              <a:rPr lang="sr-Latn-CS" b="1" dirty="0"/>
              <a:t>specified fundamental frequency</a:t>
            </a:r>
            <a:r>
              <a:rPr lang="sr-Latn-CS" dirty="0"/>
              <a:t>. </a:t>
            </a:r>
            <a:endParaRPr lang="en-US" dirty="0"/>
          </a:p>
          <a:p>
            <a:r>
              <a:rPr lang="sr-Latn-CS" dirty="0"/>
              <a:t>In solving this optimization problem </a:t>
            </a:r>
            <a:r>
              <a:rPr lang="sr-Latn-CS" b="1" dirty="0"/>
              <a:t>Pontryagin's maximum principle</a:t>
            </a:r>
            <a:r>
              <a:rPr lang="sr-Latn-CS" dirty="0"/>
              <a:t> is applied. So far, </a:t>
            </a:r>
            <a:r>
              <a:rPr lang="en-US" dirty="0" err="1"/>
              <a:t>Pontryagin’s</a:t>
            </a:r>
            <a:r>
              <a:rPr lang="en-US" dirty="0"/>
              <a:t> maximum principle has been practically used for solving optimization problems in buckling so that in this paper its application is extended to optimization problems in oscillating body. </a:t>
            </a:r>
            <a:endParaRPr lang="sr-Latn-RS" dirty="0"/>
          </a:p>
          <a:p>
            <a:r>
              <a:rPr lang="en-US" dirty="0"/>
              <a:t>The above procedure can be also applied to </a:t>
            </a:r>
            <a:r>
              <a:rPr lang="en-US" b="1" dirty="0"/>
              <a:t>another case </a:t>
            </a:r>
            <a:r>
              <a:rPr lang="sr-Latn-RS" b="1" dirty="0"/>
              <a:t>off cross section </a:t>
            </a:r>
            <a:r>
              <a:rPr lang="sr-Latn-RS" dirty="0"/>
              <a:t>such as cirkular et all</a:t>
            </a:r>
          </a:p>
          <a:p>
            <a:r>
              <a:rPr lang="en-US" dirty="0"/>
              <a:t>The above procedure can be also applied to </a:t>
            </a:r>
            <a:r>
              <a:rPr lang="en-US" b="1" dirty="0"/>
              <a:t>another case of contour conditions</a:t>
            </a:r>
            <a:r>
              <a:rPr lang="en-US" dirty="0"/>
              <a:t> at the beam ends, including bodies eccentrically positioned at both ends, different types of supports at beam ends, as well as clamping of the bodies with different springs.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634DB-3D0E-4444-AC55-B43A06532EDC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5" name="Picture 4" descr="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0" y="0"/>
            <a:ext cx="609600" cy="866986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634DB-3D0E-4444-AC55-B43A06532EDC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7" name="Picture 6" descr="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0" y="0"/>
            <a:ext cx="609600" cy="86698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sz="2000" b="1" dirty="0" smtClean="0"/>
              <a:t>Obradović A, Šalinić S, Grbović A., </a:t>
            </a:r>
            <a:r>
              <a:rPr lang="sr-Cyrl-CS" sz="2000" b="1" i="1" dirty="0" smtClean="0"/>
              <a:t>Mass minimization of an Euler-Bernoulli beam with coupled bending and axial vibrations at prescribed fundamental frequency</a:t>
            </a:r>
            <a:r>
              <a:rPr lang="sr-Cyrl-CS" sz="2000" b="1" dirty="0" smtClean="0"/>
              <a:t>, Engineering Structures</a:t>
            </a:r>
            <a:r>
              <a:rPr lang="sr-Latn-RS" sz="2000" b="1" dirty="0" smtClean="0"/>
              <a:t>, Vol.</a:t>
            </a:r>
            <a:r>
              <a:rPr lang="sr-Cyrl-CS" sz="2000" b="1" dirty="0" smtClean="0"/>
              <a:t> 228</a:t>
            </a:r>
            <a:r>
              <a:rPr lang="sr-Latn-RS" sz="2000" b="1" dirty="0" smtClean="0"/>
              <a:t>,</a:t>
            </a:r>
            <a:r>
              <a:rPr lang="sr-Cyrl-CS" sz="2000" b="1" dirty="0" smtClean="0"/>
              <a:t> 111538</a:t>
            </a:r>
            <a:r>
              <a:rPr lang="sr-Latn-RS" sz="2000" b="1" dirty="0" smtClean="0"/>
              <a:t>, 2021.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2900" dirty="0"/>
              <a:t> </a:t>
            </a:r>
            <a:endParaRPr lang="sr-Latn-RS" sz="2900" dirty="0" smtClean="0"/>
          </a:p>
          <a:p>
            <a:pPr>
              <a:buNone/>
            </a:pPr>
            <a:endParaRPr lang="sr-Latn-RS" sz="2900" dirty="0" smtClean="0"/>
          </a:p>
          <a:p>
            <a:pPr>
              <a:buNone/>
            </a:pPr>
            <a:endParaRPr lang="sr-Latn-RS" sz="2900" dirty="0" smtClean="0"/>
          </a:p>
          <a:p>
            <a:pPr>
              <a:buNone/>
            </a:pPr>
            <a:endParaRPr lang="sr-Latn-RS" sz="2900" dirty="0" smtClean="0"/>
          </a:p>
          <a:p>
            <a:pPr>
              <a:buNone/>
            </a:pPr>
            <a:endParaRPr lang="en-US" sz="2900" dirty="0"/>
          </a:p>
          <a:p>
            <a:pPr lvl="0"/>
            <a:r>
              <a:rPr lang="en-US" sz="2900" dirty="0"/>
              <a:t>Case of complex boundary conditions that lead to the </a:t>
            </a:r>
            <a:r>
              <a:rPr lang="en-US" sz="2900" b="1" dirty="0"/>
              <a:t>coupling between axial and bending </a:t>
            </a:r>
            <a:r>
              <a:rPr lang="sr-Latn-RS" sz="2900" b="1" dirty="0"/>
              <a:t>vibr</a:t>
            </a:r>
            <a:r>
              <a:rPr lang="en-US" sz="2900" b="1" dirty="0" err="1"/>
              <a:t>ations</a:t>
            </a:r>
            <a:r>
              <a:rPr lang="en-US" sz="2900" dirty="0"/>
              <a:t>, although the differential equations themselves are not mutually coupled. </a:t>
            </a:r>
            <a:endParaRPr lang="sr-Latn-RS" sz="2900" dirty="0" smtClean="0"/>
          </a:p>
          <a:p>
            <a:r>
              <a:rPr lang="en-US" sz="2900" dirty="0" smtClean="0"/>
              <a:t>Homogeneous material; Euler-Bernoulli beams </a:t>
            </a:r>
          </a:p>
          <a:p>
            <a:r>
              <a:rPr lang="en-US" sz="2900" dirty="0" smtClean="0"/>
              <a:t> An </a:t>
            </a:r>
            <a:r>
              <a:rPr lang="en-US" sz="2900" b="1" dirty="0" smtClean="0"/>
              <a:t>inequality constraint </a:t>
            </a:r>
            <a:r>
              <a:rPr lang="en-US" sz="2900" dirty="0" smtClean="0"/>
              <a:t>is imposed to the beam diameter derivative</a:t>
            </a:r>
            <a:r>
              <a:rPr lang="sr-Latn-RS" sz="2900" dirty="0" smtClean="0"/>
              <a:t> ( </a:t>
            </a:r>
            <a:r>
              <a:rPr lang="sr-Latn-RS" sz="2900" b="1" dirty="0" smtClean="0"/>
              <a:t>slope</a:t>
            </a:r>
            <a:r>
              <a:rPr lang="sr-Latn-RS" sz="2900" dirty="0" smtClean="0"/>
              <a:t>)</a:t>
            </a:r>
          </a:p>
          <a:p>
            <a:pPr>
              <a:buNone/>
            </a:pPr>
            <a:r>
              <a:rPr lang="en-US" sz="2900" dirty="0" smtClean="0"/>
              <a:t> </a:t>
            </a:r>
            <a:endParaRPr lang="en-US" sz="2900" dirty="0"/>
          </a:p>
          <a:p>
            <a:pPr lvl="0"/>
            <a:r>
              <a:rPr lang="en-US" sz="2900" b="1" dirty="0" err="1"/>
              <a:t>Pontryagin’s</a:t>
            </a:r>
            <a:r>
              <a:rPr lang="en-US" sz="2900" b="1" dirty="0"/>
              <a:t> maximum principle</a:t>
            </a:r>
            <a:r>
              <a:rPr lang="en-US" sz="2900" dirty="0"/>
              <a:t> is used in this paper, which is reduced to the two-point boundary value problem of the system of ordinary differential equations </a:t>
            </a:r>
          </a:p>
          <a:p>
            <a:pPr lvl="0"/>
            <a:r>
              <a:rPr lang="en-US" sz="2900" dirty="0" err="1"/>
              <a:t>Costate</a:t>
            </a:r>
            <a:r>
              <a:rPr lang="en-US" sz="2900" dirty="0"/>
              <a:t> vector coordinates are expressed via state quantities using the </a:t>
            </a:r>
            <a:r>
              <a:rPr lang="en-US" sz="2900" b="1" dirty="0"/>
              <a:t>scalar parameter </a:t>
            </a:r>
            <a:r>
              <a:rPr lang="en-US" sz="2900" b="1" i="1" dirty="0"/>
              <a:t>p</a:t>
            </a:r>
            <a:r>
              <a:rPr lang="en-US" sz="2900" dirty="0"/>
              <a:t>;                   </a:t>
            </a:r>
          </a:p>
          <a:p>
            <a:r>
              <a:rPr lang="en-US" sz="2900" dirty="0"/>
              <a:t>This has been noted in the shape optimization problems reported by </a:t>
            </a:r>
            <a:r>
              <a:rPr lang="en-US" sz="2900" b="1" dirty="0" err="1"/>
              <a:t>Atanacković</a:t>
            </a:r>
            <a:r>
              <a:rPr lang="en-US" sz="2900" b="1" dirty="0"/>
              <a:t> et </a:t>
            </a:r>
            <a:r>
              <a:rPr lang="en-US" sz="2900" b="1" dirty="0" smtClean="0"/>
              <a:t>al</a:t>
            </a:r>
            <a:r>
              <a:rPr lang="sr-Latn-RS" sz="2900" b="1" dirty="0" smtClean="0"/>
              <a:t>. </a:t>
            </a:r>
            <a:r>
              <a:rPr lang="en-US" sz="2900" dirty="0" smtClean="0"/>
              <a:t>and </a:t>
            </a:r>
            <a:r>
              <a:rPr lang="en-US" sz="2900" dirty="0"/>
              <a:t>has </a:t>
            </a:r>
            <a:r>
              <a:rPr lang="sr-Latn-RS" sz="2900" dirty="0"/>
              <a:t>facilitated the application of Pontryagin’s maximum principle. </a:t>
            </a:r>
            <a:endParaRPr lang="en-US" sz="2900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634DB-3D0E-4444-AC55-B43A06532ED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 descr="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0" y="0"/>
            <a:ext cx="609600" cy="866986"/>
          </a:xfrm>
          <a:prstGeom prst="rect">
            <a:avLst/>
          </a:prstGeom>
        </p:spPr>
      </p:pic>
      <p:pic>
        <p:nvPicPr>
          <p:cNvPr id="6" name="Picture 5" descr="Greda za rad sa koo sist.bmp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857356" y="1571612"/>
            <a:ext cx="3656965" cy="1036320"/>
          </a:xfrm>
          <a:prstGeom prst="rect">
            <a:avLst/>
          </a:prstGeom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4214818"/>
            <a:ext cx="1428760" cy="2121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sz="1800" b="1" dirty="0" smtClean="0"/>
              <a:t>Obradović A, Šalinić S, Grbović A., </a:t>
            </a:r>
            <a:r>
              <a:rPr lang="sr-Cyrl-CS" sz="1800" b="1" i="1" dirty="0" smtClean="0"/>
              <a:t>Mass minimization of an Euler-Bernoulli beam with coupled bending and axial vibrations at prescribed fundamental frequency</a:t>
            </a:r>
            <a:r>
              <a:rPr lang="sr-Cyrl-CS" sz="1800" b="1" dirty="0" smtClean="0"/>
              <a:t>, Engineering Structures</a:t>
            </a:r>
            <a:r>
              <a:rPr lang="sr-Latn-RS" sz="1800" b="1" dirty="0" smtClean="0"/>
              <a:t>, Vol.</a:t>
            </a:r>
            <a:r>
              <a:rPr lang="sr-Cyrl-CS" sz="1800" b="1" dirty="0" smtClean="0"/>
              <a:t> 228</a:t>
            </a:r>
            <a:r>
              <a:rPr lang="sr-Latn-RS" sz="1800" b="1" dirty="0" smtClean="0"/>
              <a:t>,</a:t>
            </a:r>
            <a:r>
              <a:rPr lang="sr-Cyrl-CS" sz="1800" b="1" dirty="0" smtClean="0"/>
              <a:t> 111538</a:t>
            </a:r>
            <a:r>
              <a:rPr lang="sr-Latn-RS" sz="1800" b="1" dirty="0" smtClean="0"/>
              <a:t>, 2021.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z="1800" dirty="0" smtClean="0"/>
              <a:t>Solution of  </a:t>
            </a:r>
            <a:r>
              <a:rPr lang="en-US" sz="1800" b="1" dirty="0" err="1" smtClean="0"/>
              <a:t>Pontryagin’s</a:t>
            </a:r>
            <a:r>
              <a:rPr lang="en-US" sz="1800" b="1" dirty="0" smtClean="0"/>
              <a:t> maximum principle</a:t>
            </a:r>
            <a:r>
              <a:rPr lang="sr-Latn-RS" sz="1800" b="1" dirty="0" smtClean="0"/>
              <a:t> (</a:t>
            </a:r>
            <a:r>
              <a:rPr lang="sr-Latn-CS" sz="1800" dirty="0" smtClean="0"/>
              <a:t>α= π/4, f=100 Hz)</a:t>
            </a:r>
            <a:endParaRPr lang="en-US" sz="1800" dirty="0"/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40" y="2214554"/>
            <a:ext cx="1974850" cy="781050"/>
          </a:xfrm>
          <a:prstGeom prst="rect">
            <a:avLst/>
          </a:prstGeom>
          <a:noFill/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2357430"/>
            <a:ext cx="2133600" cy="508000"/>
          </a:xfrm>
          <a:prstGeom prst="rect">
            <a:avLst/>
          </a:prstGeom>
          <a:noFill/>
        </p:spPr>
      </p:pic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72198" y="2357430"/>
            <a:ext cx="1416050" cy="501650"/>
          </a:xfrm>
          <a:prstGeom prst="rect">
            <a:avLst/>
          </a:prstGeom>
          <a:noFill/>
        </p:spPr>
      </p:pic>
      <p:pic>
        <p:nvPicPr>
          <p:cNvPr id="8" name="Content Placeholder 16"/>
          <p:cNvPicPr>
            <a:picLocks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034" y="2928934"/>
            <a:ext cx="5500305" cy="3620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6215074" y="4786322"/>
            <a:ext cx="255711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Black, C unconstrained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Blue, C=0.2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Red, C=0.1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Green, C=0.0171595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215074" y="3500438"/>
            <a:ext cx="17620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CS" dirty="0" smtClean="0"/>
              <a:t> R= 0.0252811 m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467600" cy="3733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/>
              <a:t>In this paper:</a:t>
            </a:r>
          </a:p>
          <a:p>
            <a:pPr lvl="0"/>
            <a:r>
              <a:rPr lang="en-US" dirty="0"/>
              <a:t>Case of applying axially functionally graded ( </a:t>
            </a:r>
            <a:r>
              <a:rPr lang="en-US" b="1" dirty="0"/>
              <a:t>AFG</a:t>
            </a:r>
            <a:r>
              <a:rPr lang="en-US" dirty="0"/>
              <a:t> ) materials, where the material characteristics such as density, Young’s modulus of elasticity and the shear modulus change along the beam axis</a:t>
            </a:r>
            <a:endParaRPr lang="sr-Latn-RS" dirty="0"/>
          </a:p>
          <a:p>
            <a:pPr lvl="0"/>
            <a:r>
              <a:rPr lang="sr-Latn-RS" b="1" dirty="0"/>
              <a:t>Constrained</a:t>
            </a:r>
            <a:r>
              <a:rPr lang="sr-Latn-RS" dirty="0"/>
              <a:t> cross section area</a:t>
            </a:r>
            <a:endParaRPr lang="en-US" dirty="0"/>
          </a:p>
          <a:p>
            <a:pPr lvl="0"/>
            <a:r>
              <a:rPr lang="en-US" b="1" dirty="0"/>
              <a:t>Timoshenko</a:t>
            </a:r>
            <a:r>
              <a:rPr lang="en-US" dirty="0"/>
              <a:t> beam model used</a:t>
            </a:r>
            <a:endParaRPr lang="sr-Latn-RS" dirty="0"/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634DB-3D0E-4444-AC55-B43A06532ED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 descr="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0" y="0"/>
            <a:ext cx="609600" cy="86698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sr-Latn-CS" b="1" dirty="0"/>
              <a:t>Problem formulation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600" dirty="0"/>
              <a:t>	</a:t>
            </a:r>
            <a:r>
              <a:rPr lang="sr-Latn-CS" sz="1600" dirty="0"/>
              <a:t>The Timoshenko cantilever beam</a:t>
            </a:r>
            <a:r>
              <a:rPr lang="en-US" sz="1600" dirty="0"/>
              <a:t>:</a:t>
            </a:r>
            <a:r>
              <a:rPr lang="sr-Latn-CS" sz="1600" dirty="0"/>
              <a:t> length </a:t>
            </a:r>
            <a:r>
              <a:rPr lang="sr-Latn-CS" sz="1600" i="1" dirty="0"/>
              <a:t>L</a:t>
            </a:r>
            <a:r>
              <a:rPr lang="en-US" sz="1600" dirty="0"/>
              <a:t>, variable cross-sectional area  and axial moment of inertia, AFG material, the density , Young’s modulus of elasticity  and the shear modulus , are variable along the beam axis. At the right end a body of mass </a:t>
            </a:r>
            <a:r>
              <a:rPr lang="en-US" sz="1600" i="1" dirty="0"/>
              <a:t>M</a:t>
            </a:r>
            <a:r>
              <a:rPr lang="en-US" sz="1600" dirty="0"/>
              <a:t> and moment of inertia  is fixed eccentrically to the central axis, where the position of the center of mass is defined by quantities </a:t>
            </a:r>
            <a:r>
              <a:rPr lang="en-US" sz="1600" i="1" dirty="0"/>
              <a:t>e</a:t>
            </a:r>
            <a:r>
              <a:rPr lang="en-US" sz="1600" dirty="0"/>
              <a:t> and </a:t>
            </a:r>
            <a:r>
              <a:rPr lang="en-US" sz="1600" i="1" dirty="0"/>
              <a:t>h</a:t>
            </a:r>
            <a:r>
              <a:rPr lang="en-US" sz="1600" dirty="0"/>
              <a:t>.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634DB-3D0E-4444-AC55-B43A06532ED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 descr="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2000" y="0"/>
            <a:ext cx="609600" cy="866986"/>
          </a:xfrm>
          <a:prstGeom prst="rect">
            <a:avLst/>
          </a:prstGeom>
        </p:spPr>
      </p:pic>
      <p:pic>
        <p:nvPicPr>
          <p:cNvPr id="6" name="Picture 5" descr="1Slika1 (1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8200" y="2362200"/>
            <a:ext cx="4267461" cy="35814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410200" y="2362200"/>
            <a:ext cx="2971800" cy="39703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Optimization problem, to be considered in this paper, includes defining the function of change of the cross-sectional area  that will lead to the Timoshenko cantilever beam </a:t>
            </a:r>
            <a:r>
              <a:rPr lang="en-US" b="1" dirty="0"/>
              <a:t>mass minimization</a:t>
            </a:r>
            <a:r>
              <a:rPr lang="en-US" dirty="0"/>
              <a:t>, where the fundamental frequency is </a:t>
            </a:r>
            <a:r>
              <a:rPr lang="en-US" b="1" dirty="0"/>
              <a:t>specified</a:t>
            </a:r>
            <a:r>
              <a:rPr lang="en-US" dirty="0"/>
              <a:t>. In that regard, the functional that is minimized has the form: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6019800" y="5791200"/>
          <a:ext cx="1804988" cy="762000"/>
        </p:xfrm>
        <a:graphic>
          <a:graphicData uri="http://schemas.openxmlformats.org/presentationml/2006/ole">
            <p:oleObj spid="_x0000_s35843" name="Equation" r:id="rId5" imgW="27432000" imgH="11582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sz="4000" dirty="0"/>
              <a:t>Differential equations of Timoshenko beams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634DB-3D0E-4444-AC55-B43A06532ED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544609" y="1714488"/>
          <a:ext cx="5072091" cy="1857388"/>
        </p:xfrm>
        <a:graphic>
          <a:graphicData uri="http://schemas.openxmlformats.org/presentationml/2006/ole">
            <p:oleObj spid="_x0000_s34825" name="Equation" r:id="rId3" imgW="3606480" imgH="1320480" progId="Equation.DSMT4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3810001"/>
            <a:ext cx="2819400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r-Latn-CS" dirty="0"/>
              <a:t>The axial force: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609600" y="4191000"/>
          <a:ext cx="2590800" cy="599364"/>
        </p:xfrm>
        <a:graphic>
          <a:graphicData uri="http://schemas.openxmlformats.org/presentationml/2006/ole">
            <p:oleObj spid="_x0000_s34826" name="Equation" r:id="rId4" imgW="40843200" imgH="9448800" progId="Equation.DSMT4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800600" y="3810000"/>
            <a:ext cx="3124200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r-Latn-CS" dirty="0"/>
              <a:t>The bending moment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34822" name="Object 6"/>
          <p:cNvGraphicFramePr>
            <a:graphicFrameLocks noChangeAspect="1"/>
          </p:cNvGraphicFramePr>
          <p:nvPr/>
        </p:nvGraphicFramePr>
        <p:xfrm>
          <a:off x="4876800" y="4191000"/>
          <a:ext cx="2900362" cy="600075"/>
        </p:xfrm>
        <a:graphic>
          <a:graphicData uri="http://schemas.openxmlformats.org/presentationml/2006/ole">
            <p:oleObj spid="_x0000_s34827" name="Equation" r:id="rId5" imgW="45720000" imgH="9448800" progId="Equation.DSMT4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828800" y="5334000"/>
            <a:ext cx="3886200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sr-Latn-CS" dirty="0"/>
              <a:t>he slope angle of the elastic line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2000232" y="5715016"/>
          <a:ext cx="3525962" cy="571504"/>
        </p:xfrm>
        <a:graphic>
          <a:graphicData uri="http://schemas.openxmlformats.org/presentationml/2006/ole">
            <p:oleObj spid="_x0000_s34828" name="Equation" r:id="rId6" imgW="1866600" imgH="419040" progId="Equation.DSMT4">
              <p:embed/>
            </p:oleObj>
          </a:graphicData>
        </a:graphic>
      </p:graphicFrame>
      <p:pic>
        <p:nvPicPr>
          <p:cNvPr id="15" name="Picture 14" descr="logo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382000" y="0"/>
            <a:ext cx="609600" cy="866986"/>
          </a:xfrm>
          <a:prstGeom prst="rect">
            <a:avLst/>
          </a:prstGeom>
        </p:spPr>
      </p:pic>
      <p:graphicFrame>
        <p:nvGraphicFramePr>
          <p:cNvPr id="34829" name="Object 13"/>
          <p:cNvGraphicFramePr>
            <a:graphicFrameLocks noChangeAspect="1"/>
          </p:cNvGraphicFramePr>
          <p:nvPr/>
        </p:nvGraphicFramePr>
        <p:xfrm>
          <a:off x="6429388" y="5429264"/>
          <a:ext cx="1390650" cy="357188"/>
        </p:xfrm>
        <a:graphic>
          <a:graphicData uri="http://schemas.openxmlformats.org/presentationml/2006/ole">
            <p:oleObj spid="_x0000_s34829" name="Equation" r:id="rId8" imgW="939600" imgH="241200" progId="Equation.DSMT4">
              <p:embed/>
            </p:oleObj>
          </a:graphicData>
        </a:graphic>
      </p:graphicFrame>
      <p:graphicFrame>
        <p:nvGraphicFramePr>
          <p:cNvPr id="34830" name="Object 14"/>
          <p:cNvGraphicFramePr>
            <a:graphicFrameLocks noChangeAspect="1"/>
          </p:cNvGraphicFramePr>
          <p:nvPr/>
        </p:nvGraphicFramePr>
        <p:xfrm>
          <a:off x="5821363" y="5857875"/>
          <a:ext cx="3195637" cy="676275"/>
        </p:xfrm>
        <a:graphic>
          <a:graphicData uri="http://schemas.openxmlformats.org/presentationml/2006/ole">
            <p:oleObj spid="_x0000_s34830" name="Equation" r:id="rId9" imgW="2158920" imgH="457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 pitchFamily="18" charset="0"/>
              </a:rPr>
              <a:t>Separation of variables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634DB-3D0E-4444-AC55-B43A06532EDC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600200" y="1447800"/>
          <a:ext cx="6324600" cy="1211955"/>
        </p:xfrm>
        <a:graphic>
          <a:graphicData uri="http://schemas.openxmlformats.org/presentationml/2006/ole">
            <p:oleObj spid="_x0000_s2058" name="Equation" r:id="rId3" imgW="85953600" imgH="16459200" progId="Equation.DSMT4">
              <p:embed/>
            </p:oleObj>
          </a:graphicData>
        </a:graphic>
      </p:graphicFrame>
      <p:pic>
        <p:nvPicPr>
          <p:cNvPr id="10" name="Picture 9" descr="log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82000" y="0"/>
            <a:ext cx="609600" cy="866986"/>
          </a:xfrm>
          <a:prstGeom prst="rect">
            <a:avLst/>
          </a:prstGeom>
        </p:spPr>
      </p:pic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571604" y="2786058"/>
          <a:ext cx="1752600" cy="628650"/>
        </p:xfrm>
        <a:graphic>
          <a:graphicData uri="http://schemas.openxmlformats.org/presentationml/2006/ole">
            <p:oleObj spid="_x0000_s2059" name="Equation" r:id="rId5" imgW="28041600" imgH="10058400" progId="Equation.DSMT4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81000" y="3581400"/>
            <a:ext cx="8458200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r-Latn-CS" sz="3600" dirty="0" smtClean="0"/>
              <a:t>State equations</a:t>
            </a:r>
            <a:r>
              <a:rPr lang="sr-Latn-CS" sz="3600" dirty="0"/>
              <a:t>:</a:t>
            </a:r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533400" y="4495800"/>
          <a:ext cx="8247529" cy="1219200"/>
        </p:xfrm>
        <a:graphic>
          <a:graphicData uri="http://schemas.openxmlformats.org/presentationml/2006/ole">
            <p:oleObj spid="_x0000_s2060" name="Equation" r:id="rId6" imgW="140208000" imgH="20726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General case of contour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Results of this research is applicable in </a:t>
            </a:r>
            <a:r>
              <a:rPr lang="sr-Latn-RS" b="1" dirty="0"/>
              <a:t>general case </a:t>
            </a:r>
            <a:r>
              <a:rPr lang="sr-Latn-RS" dirty="0"/>
              <a:t>of contour conditions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634DB-3D0E-4444-AC55-B43A06532ED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 descr="opšti slučaj.eps"/>
          <p:cNvPicPr/>
          <p:nvPr/>
        </p:nvPicPr>
        <p:blipFill>
          <a:blip r:embed="rId2"/>
          <a:stretch>
            <a:fillRect/>
          </a:stretch>
        </p:blipFill>
        <p:spPr>
          <a:xfrm>
            <a:off x="1905000" y="2743200"/>
            <a:ext cx="5334000" cy="31242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1399</TotalTime>
  <Words>1048</Words>
  <Application>Microsoft Office PowerPoint</Application>
  <PresentationFormat>On-screen Show (4:3)</PresentationFormat>
  <Paragraphs>162</Paragraphs>
  <Slides>24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Office Theme</vt:lpstr>
      <vt:lpstr>Equation</vt:lpstr>
      <vt:lpstr>MathType 6.0 Equation</vt:lpstr>
      <vt:lpstr>MASS MINIMIZATION OF AN AFG TIMOSHENKO BEAM WITH A COUPLED AXIAL AND BENDING VIBRATIONS  </vt:lpstr>
      <vt:lpstr>Abstract:</vt:lpstr>
      <vt:lpstr>Obradović A, Šalinić S, Grbović A., Mass minimization of an Euler-Bernoulli beam with coupled bending and axial vibrations at prescribed fundamental frequency, Engineering Structures, Vol. 228, 111538, 2021.</vt:lpstr>
      <vt:lpstr>Obradović A, Šalinić S, Grbović A., Mass minimization of an Euler-Bernoulli beam with coupled bending and axial vibrations at prescribed fundamental frequency, Engineering Structures, Vol. 228, 111538, 2021.</vt:lpstr>
      <vt:lpstr>Introduction </vt:lpstr>
      <vt:lpstr> Problem formulation </vt:lpstr>
      <vt:lpstr>Differential equations of Timoshenko beams</vt:lpstr>
      <vt:lpstr>Separation of variables</vt:lpstr>
      <vt:lpstr>General case of contour conditions</vt:lpstr>
      <vt:lpstr>Contour conditions</vt:lpstr>
      <vt:lpstr>Shape optimization by applying Pontryagin’s maximum principle</vt:lpstr>
      <vt:lpstr>Shape optimization of a cantilever beam by applying Pontryagin’s maximum principle</vt:lpstr>
      <vt:lpstr>Shape optimization of a cantilever beam by applying Pontryagin’s maximum principle</vt:lpstr>
      <vt:lpstr>Shape optimization of a cantilever beam by applying Pontryagin’s maximum principle</vt:lpstr>
      <vt:lpstr>Shape optimization of a cantilever beam by applying Pontryagin’s maximum principle</vt:lpstr>
      <vt:lpstr>Shape optimization of a cantilever beam by applying Pontryagin’s maximum principle</vt:lpstr>
      <vt:lpstr>Numerical example</vt:lpstr>
      <vt:lpstr>Numerical example</vt:lpstr>
      <vt:lpstr>Numerical example</vt:lpstr>
      <vt:lpstr>Numerical example</vt:lpstr>
      <vt:lpstr>Numerical example</vt:lpstr>
      <vt:lpstr>Numerical example</vt:lpstr>
      <vt:lpstr>Conclusions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Meda</cp:lastModifiedBy>
  <cp:revision>128</cp:revision>
  <dcterms:created xsi:type="dcterms:W3CDTF">2019-06-23T11:07:17Z</dcterms:created>
  <dcterms:modified xsi:type="dcterms:W3CDTF">2021-10-13T15:41:56Z</dcterms:modified>
</cp:coreProperties>
</file>